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3" r:id="rId17"/>
  </p:sldIdLst>
  <p:sldSz cx="9144000" cy="5143500" type="screen16x9"/>
  <p:notesSz cx="6858000" cy="9144000"/>
  <p:embeddedFontLst>
    <p:embeddedFont>
      <p:font typeface="Average" panose="020B0604020202020204" charset="0"/>
      <p:regular r:id="rId19"/>
    </p:embeddedFont>
    <p:embeddedFont>
      <p:font typeface="Oswald" panose="020B0604020202020204" charset="0"/>
      <p:regular r:id="rId20"/>
      <p:bold r:id="rId21"/>
    </p:embeddedFont>
    <p:embeddedFont>
      <p:font typeface="Roboto"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479" autoAdjust="0"/>
  </p:normalViewPr>
  <p:slideViewPr>
    <p:cSldViewPr snapToGrid="0">
      <p:cViewPr varScale="1">
        <p:scale>
          <a:sx n="57" d="100"/>
          <a:sy n="57" d="100"/>
        </p:scale>
        <p:origin x="1540" y="3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BE" dirty="0" err="1">
                <a:solidFill>
                  <a:schemeClr val="dk1"/>
                </a:solidFill>
              </a:rPr>
              <a:t>Welcome</a:t>
            </a:r>
            <a:r>
              <a:rPr lang="nl-BE" dirty="0">
                <a:solidFill>
                  <a:schemeClr val="dk1"/>
                </a:solidFill>
              </a:rPr>
              <a:t> </a:t>
            </a:r>
            <a:r>
              <a:rPr lang="nl-BE" dirty="0" err="1">
                <a:solidFill>
                  <a:schemeClr val="dk1"/>
                </a:solidFill>
              </a:rPr>
              <a:t>to</a:t>
            </a:r>
            <a:r>
              <a:rPr lang="nl-BE" dirty="0">
                <a:solidFill>
                  <a:schemeClr val="dk1"/>
                </a:solidFill>
              </a:rPr>
              <a:t> </a:t>
            </a:r>
            <a:r>
              <a:rPr lang="nl-BE" dirty="0" err="1">
                <a:solidFill>
                  <a:schemeClr val="dk1"/>
                </a:solidFill>
              </a:rPr>
              <a:t>the</a:t>
            </a:r>
            <a:r>
              <a:rPr lang="nl-BE" dirty="0">
                <a:solidFill>
                  <a:schemeClr val="dk1"/>
                </a:solidFill>
              </a:rPr>
              <a:t> online workshop planning </a:t>
            </a:r>
            <a:r>
              <a:rPr lang="nl-BE" dirty="0" err="1">
                <a:solidFill>
                  <a:schemeClr val="dk1"/>
                </a:solidFill>
              </a:rPr>
              <a:t>and</a:t>
            </a:r>
            <a:r>
              <a:rPr lang="nl-BE" dirty="0">
                <a:solidFill>
                  <a:schemeClr val="dk1"/>
                </a:solidFill>
              </a:rPr>
              <a:t> </a:t>
            </a:r>
            <a:r>
              <a:rPr lang="nl-BE" dirty="0" err="1">
                <a:solidFill>
                  <a:schemeClr val="dk1"/>
                </a:solidFill>
              </a:rPr>
              <a:t>organizing</a:t>
            </a:r>
            <a:r>
              <a:rPr lang="nl-BE" dirty="0">
                <a:solidFill>
                  <a:schemeClr val="dk1"/>
                </a:solidFill>
              </a:rPr>
              <a:t>.</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cdb0c5cc9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cdb0c5cc9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sz="1050" dirty="0">
                <a:solidFill>
                  <a:srgbClr val="262626"/>
                </a:solidFill>
                <a:highlight>
                  <a:srgbClr val="FFFFFF"/>
                </a:highlight>
                <a:latin typeface="Roboto"/>
                <a:ea typeface="Roboto"/>
                <a:cs typeface="Roboto"/>
                <a:sym typeface="Roboto"/>
              </a:rPr>
              <a:t>The TO DO </a:t>
            </a:r>
            <a:r>
              <a:rPr lang="nl-BE" sz="1050" dirty="0" err="1">
                <a:solidFill>
                  <a:srgbClr val="262626"/>
                </a:solidFill>
                <a:highlight>
                  <a:srgbClr val="FFFFFF"/>
                </a:highlight>
                <a:latin typeface="Roboto"/>
                <a:ea typeface="Roboto"/>
                <a:cs typeface="Roboto"/>
                <a:sym typeface="Roboto"/>
              </a:rPr>
              <a:t>schedule</a:t>
            </a:r>
            <a:r>
              <a:rPr lang="nl" sz="1050" dirty="0">
                <a:solidFill>
                  <a:srgbClr val="262626"/>
                </a:solidFill>
                <a:highlight>
                  <a:srgbClr val="FFFFFF"/>
                </a:highlight>
                <a:latin typeface="Roboto"/>
                <a:ea typeface="Roboto"/>
                <a:cs typeface="Roboto"/>
                <a:sym typeface="Roboto"/>
              </a:rPr>
              <a:t> </a:t>
            </a:r>
            <a:r>
              <a:rPr lang="en-US" sz="1100" b="0" i="0" u="none" strike="noStrike" cap="none" dirty="0">
                <a:solidFill>
                  <a:srgbClr val="000000"/>
                </a:solidFill>
                <a:effectLst/>
                <a:highlight>
                  <a:srgbClr val="FFFFFF"/>
                </a:highlight>
                <a:latin typeface="Arial"/>
                <a:ea typeface="Arial"/>
                <a:cs typeface="Arial"/>
                <a:sym typeface="Arial"/>
              </a:rPr>
              <a:t>is a different kind of free schedule. You can also combine this schedule with another free or tight schedule.</a:t>
            </a:r>
            <a:endParaRPr lang="en-US" sz="1100" b="0" i="0" u="none" strike="noStrike" cap="none" dirty="0">
              <a:solidFill>
                <a:srgbClr val="000000"/>
              </a:solidFill>
              <a:effectLst/>
              <a:highlight>
                <a:srgbClr val="FFFFFF"/>
              </a:highlight>
              <a:latin typeface="Arial"/>
              <a:ea typeface="Roboto"/>
              <a:cs typeface="Arial"/>
              <a:sym typeface="Arial"/>
            </a:endParaRPr>
          </a:p>
          <a:p>
            <a:pPr marL="0" lvl="0" indent="0" algn="l" rtl="0">
              <a:spcBef>
                <a:spcPts val="0"/>
              </a:spcBef>
              <a:spcAft>
                <a:spcPts val="0"/>
              </a:spcAft>
              <a:buNone/>
            </a:pPr>
            <a:r>
              <a:rPr lang="en-US" sz="1100" b="0" i="0" u="none" strike="noStrike" cap="none" dirty="0">
                <a:solidFill>
                  <a:srgbClr val="000000"/>
                </a:solidFill>
                <a:effectLst/>
                <a:highlight>
                  <a:srgbClr val="FFFFFF"/>
                </a:highlight>
                <a:latin typeface="Arial"/>
                <a:ea typeface="Roboto"/>
                <a:cs typeface="Arial"/>
                <a:sym typeface="Arial"/>
              </a:rPr>
              <a:t>Take two large papers and write, on top of the papers, “TO DO” and “DONE”.</a:t>
            </a:r>
          </a:p>
          <a:p>
            <a:pPr marL="0" lvl="0" indent="0" algn="l" rtl="0">
              <a:spcBef>
                <a:spcPts val="0"/>
              </a:spcBef>
              <a:spcAft>
                <a:spcPts val="0"/>
              </a:spcAft>
              <a:buNone/>
            </a:pPr>
            <a:r>
              <a:rPr lang="en-US" sz="1100" b="0" i="0" u="none" strike="noStrike" cap="none" dirty="0">
                <a:solidFill>
                  <a:srgbClr val="000000"/>
                </a:solidFill>
                <a:effectLst/>
                <a:highlight>
                  <a:srgbClr val="FFFFFF"/>
                </a:highlight>
                <a:latin typeface="Arial"/>
                <a:ea typeface="Roboto"/>
                <a:cs typeface="Arial"/>
                <a:sym typeface="Arial"/>
              </a:rPr>
              <a:t>Then take a stack of post-its in 2 colors. Take your stack of sticky notes of one color and write all your deadlines on it. Clearly state the date of the deadline, </a:t>
            </a:r>
            <a:r>
              <a:rPr lang="en-US" sz="1100" b="0" i="0" u="none" strike="noStrike" cap="none" dirty="0">
                <a:solidFill>
                  <a:srgbClr val="000000"/>
                </a:solidFill>
                <a:effectLst/>
                <a:highlight>
                  <a:srgbClr val="FFFFFF"/>
                </a:highlight>
                <a:latin typeface="Arial"/>
                <a:ea typeface="Arial"/>
                <a:cs typeface="Arial"/>
                <a:sym typeface="Arial"/>
              </a:rPr>
              <a:t>what the assignment is and for which course. Write on the different color post-its what you have to do for the assignments. Chop the assignments into pieces, for example find a location, take photos, edit photos. You can also write down all the chapters of courses you want to learn on the post-its. This is especially useful during the block and exam period. Hang the 2 papers above your desk and stick all your post-its on the paper TO DO. When you're done with a post-it, move it to the paper DONE.</a:t>
            </a:r>
          </a:p>
          <a:p>
            <a:pPr marL="0" lvl="0" indent="0" algn="l" rtl="0">
              <a:spcBef>
                <a:spcPts val="0"/>
              </a:spcBef>
              <a:spcAft>
                <a:spcPts val="0"/>
              </a:spcAft>
              <a:buNone/>
            </a:pPr>
            <a:r>
              <a:rPr lang="en-US" sz="1100" b="0" i="0" u="none" strike="noStrike" cap="none" dirty="0">
                <a:solidFill>
                  <a:srgbClr val="000000"/>
                </a:solidFill>
                <a:effectLst/>
                <a:highlight>
                  <a:srgbClr val="FFFFFF"/>
                </a:highlight>
                <a:latin typeface="Arial"/>
                <a:ea typeface="Arial"/>
                <a:cs typeface="Arial"/>
                <a:sym typeface="Arial"/>
              </a:rPr>
              <a:t>Did you know that it is motivating when you can move a post-it to "DONE"? So leave the post-its there for a while, so you can see that you are making progress.</a:t>
            </a:r>
          </a:p>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cdb0c5cc9c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cdb0c5cc9c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AutoNum type="alphaLcPeriod"/>
            </a:pPr>
            <a:r>
              <a:rPr lang="en-US" sz="1100" b="0" i="0" u="none" strike="noStrike" cap="none" dirty="0">
                <a:solidFill>
                  <a:srgbClr val="000000"/>
                </a:solidFill>
                <a:effectLst/>
                <a:latin typeface="Arial"/>
                <a:ea typeface="Arial"/>
                <a:cs typeface="Arial"/>
                <a:sym typeface="Arial"/>
              </a:rPr>
              <a:t>Start by filling in your deadlines on your schedule and use the same color for all deadlines. Write down the deadlines with the correct date and state for which course this deadline is and briefly write what the assignment implies or give the assignment a clear name so that you know which assignment it concerns. If you make a schedule for the exams, the deadline is your exam during the exam period.</a:t>
            </a:r>
          </a:p>
          <a:p>
            <a:pPr marL="457200" lvl="0" indent="-298450" algn="l" rtl="0">
              <a:lnSpc>
                <a:spcPct val="115000"/>
              </a:lnSpc>
              <a:spcBef>
                <a:spcPts val="0"/>
              </a:spcBef>
              <a:spcAft>
                <a:spcPts val="0"/>
              </a:spcAft>
              <a:buClr>
                <a:schemeClr val="dk1"/>
              </a:buClr>
              <a:buSzPts val="1100"/>
              <a:buAutoNum type="alphaLcPeriod"/>
            </a:pPr>
            <a:r>
              <a:rPr lang="en-US" sz="1100" b="0" i="0" u="none" strike="noStrike" cap="none" dirty="0">
                <a:solidFill>
                  <a:srgbClr val="000000"/>
                </a:solidFill>
                <a:effectLst/>
                <a:latin typeface="Arial"/>
                <a:ea typeface="Arial"/>
                <a:cs typeface="Arial"/>
                <a:sym typeface="Arial"/>
              </a:rPr>
              <a:t>Think about how much time you will need for a particular course or assignment. You can take into account the number of credits for a course. We will discuss this in the next slide. But you can also take into account how good you are in a particular subject and how interesting you find that subject or assignment.</a:t>
            </a:r>
          </a:p>
          <a:p>
            <a:pPr marL="457200" lvl="0" indent="-298450" algn="l" rtl="0">
              <a:lnSpc>
                <a:spcPct val="115000"/>
              </a:lnSpc>
              <a:spcBef>
                <a:spcPts val="0"/>
              </a:spcBef>
              <a:spcAft>
                <a:spcPts val="0"/>
              </a:spcAft>
              <a:buClr>
                <a:schemeClr val="dk1"/>
              </a:buClr>
              <a:buSzPts val="1100"/>
              <a:buAutoNum type="alphaLcPeriod"/>
            </a:pPr>
            <a:r>
              <a:rPr lang="en-US" sz="1100" b="0" i="0" u="none" strike="noStrike" cap="none" dirty="0">
                <a:solidFill>
                  <a:srgbClr val="000000"/>
                </a:solidFill>
                <a:effectLst/>
                <a:latin typeface="Arial"/>
                <a:ea typeface="Arial"/>
                <a:cs typeface="Arial"/>
                <a:sym typeface="Arial"/>
              </a:rPr>
              <a:t>If you have a tight schedule, write with different colors in your schedule: 1) when you have which lesson, 2) your relaxation, 3) buffer moments, 4) which moments you work for which assignment or for which course you will learn. With a tight schedule you can go concrete and plan what you will do at that moment. If you draw up a free schedule, you can only note the course or the assignment on that day. In other words, you have two colors in your free planning, namely one for your deadlines and one for the course or assignment.</a:t>
            </a:r>
            <a:endParaRPr dirty="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ce2976154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ce2976154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When drawing up your information sheet, also check how many credits a course has. You can find that in your ISP or in the ECTS file. Some courses represent 3 credits, others 6 or more. The general guideline is that 1 credit represents 25 to 30 study hours. This includes: taking classes, completing assignments, studying and taking exams.</a:t>
            </a:r>
          </a:p>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If you follow a full-time day program, you have 60 credits. 60 credits times 25 to 30 hours of study time equates 1500 to 1800 hours of study time per academic year. An academic year lasts 40 weeks. To find out how many hours of study time you will need per week, divide the total number of hours of study time by the number of weeks. This equates to approximately 45 hours of study time per week that you will need, which may be slightly more for some degree programs with a lot of practice.</a:t>
            </a: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As an example we take a course of 3 credits. The total study time for this will be 75 to 90 hours.</a:t>
            </a:r>
            <a:br>
              <a:rPr lang="en-US" sz="1100" b="0" i="0" u="none" strike="noStrike" cap="none" dirty="0">
                <a:solidFill>
                  <a:srgbClr val="000000"/>
                </a:solidFill>
                <a:effectLst/>
                <a:latin typeface="Arial"/>
                <a:ea typeface="Arial"/>
                <a:cs typeface="Arial"/>
                <a:sym typeface="Arial"/>
              </a:rPr>
            </a:b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c6f5fa4ae9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c6f5fa4ae9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c6f5fa4ae9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c6f5fa4ae9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c6f5fa4ae9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c6f5fa4ae9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c6f5fa4ae9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c6f5fa4ae9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BE" dirty="0" err="1"/>
              <a:t>This</a:t>
            </a:r>
            <a:r>
              <a:rPr lang="nl-BE" dirty="0"/>
              <a:t> workshop was </a:t>
            </a:r>
            <a:r>
              <a:rPr lang="nl-BE" dirty="0" err="1"/>
              <a:t>your</a:t>
            </a:r>
            <a:r>
              <a:rPr lang="nl-BE" dirty="0"/>
              <a:t> first step in </a:t>
            </a:r>
            <a:r>
              <a:rPr lang="nl-BE" dirty="0" err="1"/>
              <a:t>learning</a:t>
            </a:r>
            <a:r>
              <a:rPr lang="nl-BE" dirty="0"/>
              <a:t> </a:t>
            </a:r>
            <a:r>
              <a:rPr lang="nl-BE" dirty="0" err="1"/>
              <a:t>to</a:t>
            </a:r>
            <a:r>
              <a:rPr lang="nl-BE" dirty="0"/>
              <a:t> plan. It </a:t>
            </a:r>
            <a:r>
              <a:rPr lang="nl-BE" dirty="0" err="1"/>
              <a:t>may</a:t>
            </a:r>
            <a:r>
              <a:rPr lang="nl-BE" dirty="0"/>
              <a:t> </a:t>
            </a:r>
            <a:r>
              <a:rPr lang="nl-BE" dirty="0" err="1"/>
              <a:t>not</a:t>
            </a:r>
            <a:r>
              <a:rPr lang="nl-BE" dirty="0"/>
              <a:t> </a:t>
            </a:r>
            <a:r>
              <a:rPr lang="nl-BE" dirty="0" err="1"/>
              <a:t>all</a:t>
            </a:r>
            <a:r>
              <a:rPr lang="nl-BE" dirty="0"/>
              <a:t> </a:t>
            </a:r>
            <a:r>
              <a:rPr lang="nl-BE" dirty="0" err="1"/>
              <a:t>work</a:t>
            </a:r>
            <a:r>
              <a:rPr lang="nl-BE" dirty="0"/>
              <a:t> out </a:t>
            </a:r>
            <a:r>
              <a:rPr lang="nl-BE" dirty="0" err="1"/>
              <a:t>the</a:t>
            </a:r>
            <a:r>
              <a:rPr lang="nl-BE" dirty="0"/>
              <a:t> first time, but </a:t>
            </a:r>
            <a:r>
              <a:rPr lang="nl-BE" dirty="0" err="1"/>
              <a:t>that’s</a:t>
            </a:r>
            <a:r>
              <a:rPr lang="nl-BE" dirty="0"/>
              <a:t> okay. Every </a:t>
            </a:r>
            <a:r>
              <a:rPr lang="nl-BE" dirty="0" err="1"/>
              <a:t>beginning</a:t>
            </a:r>
            <a:r>
              <a:rPr lang="nl-BE" dirty="0"/>
              <a:t> is </a:t>
            </a:r>
            <a:r>
              <a:rPr lang="nl-BE" dirty="0" err="1"/>
              <a:t>difficult</a:t>
            </a:r>
            <a:r>
              <a:rPr lang="nl-BE" dirty="0"/>
              <a:t> </a:t>
            </a:r>
            <a:r>
              <a:rPr lang="nl-BE" dirty="0" err="1"/>
              <a:t>and</a:t>
            </a:r>
            <a:r>
              <a:rPr lang="nl-BE" dirty="0"/>
              <a:t> </a:t>
            </a:r>
            <a:r>
              <a:rPr lang="nl-BE" dirty="0" err="1"/>
              <a:t>it</a:t>
            </a:r>
            <a:r>
              <a:rPr lang="nl-BE" dirty="0"/>
              <a:t> </a:t>
            </a:r>
            <a:r>
              <a:rPr lang="nl-BE" dirty="0" err="1"/>
              <a:t>will</a:t>
            </a:r>
            <a:r>
              <a:rPr lang="nl-BE" dirty="0"/>
              <a:t> </a:t>
            </a:r>
            <a:r>
              <a:rPr lang="nl-BE" dirty="0" err="1"/>
              <a:t>always</a:t>
            </a:r>
            <a:r>
              <a:rPr lang="nl-BE" dirty="0"/>
              <a:t> go </a:t>
            </a:r>
            <a:r>
              <a:rPr lang="nl-BE" dirty="0" err="1"/>
              <a:t>smoother</a:t>
            </a:r>
            <a:r>
              <a:rPr lang="nl-BE" dirty="0"/>
              <a:t>. </a:t>
            </a:r>
            <a:r>
              <a:rPr lang="nl-BE" dirty="0" err="1"/>
              <a:t>Try</a:t>
            </a:r>
            <a:r>
              <a:rPr lang="nl-BE" dirty="0"/>
              <a:t> out </a:t>
            </a:r>
            <a:r>
              <a:rPr lang="nl-BE" dirty="0" err="1"/>
              <a:t>the</a:t>
            </a:r>
            <a:r>
              <a:rPr lang="nl-BE" dirty="0"/>
              <a:t> tips as </a:t>
            </a:r>
            <a:r>
              <a:rPr lang="nl-BE" dirty="0" err="1"/>
              <a:t>much</a:t>
            </a:r>
            <a:r>
              <a:rPr lang="nl-BE" dirty="0"/>
              <a:t> as </a:t>
            </a:r>
            <a:r>
              <a:rPr lang="nl-BE" dirty="0" err="1"/>
              <a:t>possible</a:t>
            </a:r>
            <a:r>
              <a:rPr lang="nl-BE" dirty="0"/>
              <a:t> in </a:t>
            </a:r>
            <a:r>
              <a:rPr lang="nl-BE" dirty="0" err="1"/>
              <a:t>the</a:t>
            </a:r>
            <a:r>
              <a:rPr lang="nl-BE" dirty="0"/>
              <a:t> </a:t>
            </a:r>
            <a:r>
              <a:rPr lang="nl-BE" dirty="0" err="1"/>
              <a:t>coming</a:t>
            </a:r>
            <a:r>
              <a:rPr lang="nl-BE" dirty="0"/>
              <a:t> weeks.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nl-BE" dirty="0" err="1"/>
              <a:t>Goodluck</a:t>
            </a:r>
            <a:r>
              <a:rPr lang="nl-BE" dirty="0"/>
              <a:t>!</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c6f5fa4ae9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c6f5fa4ae9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6f5fa4ae9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6f5fa4ae9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BE" dirty="0"/>
              <a:t>First, </a:t>
            </a:r>
            <a:r>
              <a:rPr lang="nl-BE" dirty="0" err="1"/>
              <a:t>you</a:t>
            </a:r>
            <a:r>
              <a:rPr lang="nl-BE" dirty="0"/>
              <a:t> look at </a:t>
            </a:r>
            <a:r>
              <a:rPr lang="nl-BE" dirty="0" err="1"/>
              <a:t>your</a:t>
            </a:r>
            <a:r>
              <a:rPr lang="nl-BE" dirty="0"/>
              <a:t> </a:t>
            </a:r>
            <a:r>
              <a:rPr lang="nl-BE" dirty="0" err="1"/>
              <a:t>current</a:t>
            </a:r>
            <a:r>
              <a:rPr lang="nl-BE" dirty="0"/>
              <a:t> approach </a:t>
            </a:r>
            <a:r>
              <a:rPr lang="nl-BE" dirty="0" err="1"/>
              <a:t>based</a:t>
            </a:r>
            <a:r>
              <a:rPr lang="nl-BE" dirty="0"/>
              <a:t> on a few statements. </a:t>
            </a:r>
            <a:r>
              <a:rPr lang="nl-BE" dirty="0" err="1"/>
              <a:t>Then</a:t>
            </a:r>
            <a:r>
              <a:rPr lang="nl-BE" dirty="0"/>
              <a:t> we look at </a:t>
            </a:r>
            <a:r>
              <a:rPr lang="nl-BE" dirty="0" err="1"/>
              <a:t>how</a:t>
            </a:r>
            <a:r>
              <a:rPr lang="nl-BE" dirty="0"/>
              <a:t> </a:t>
            </a:r>
            <a:r>
              <a:rPr lang="nl-BE" dirty="0" err="1"/>
              <a:t>you</a:t>
            </a:r>
            <a:r>
              <a:rPr lang="nl-BE" dirty="0"/>
              <a:t> </a:t>
            </a:r>
            <a:r>
              <a:rPr lang="nl-BE" dirty="0" err="1"/>
              <a:t>can</a:t>
            </a:r>
            <a:r>
              <a:rPr lang="nl-BE" dirty="0"/>
              <a:t> </a:t>
            </a:r>
            <a:r>
              <a:rPr lang="nl-BE" dirty="0" err="1"/>
              <a:t>create</a:t>
            </a:r>
            <a:r>
              <a:rPr lang="nl-BE" dirty="0"/>
              <a:t> </a:t>
            </a:r>
            <a:r>
              <a:rPr lang="nl-BE" dirty="0" err="1"/>
              <a:t>an</a:t>
            </a:r>
            <a:r>
              <a:rPr lang="nl-BE" dirty="0"/>
              <a:t> information sheet per course. </a:t>
            </a:r>
            <a:r>
              <a:rPr lang="nl-BE" dirty="0" err="1"/>
              <a:t>You</a:t>
            </a:r>
            <a:r>
              <a:rPr lang="nl-BE" dirty="0"/>
              <a:t> </a:t>
            </a:r>
            <a:r>
              <a:rPr lang="nl-BE" dirty="0" err="1"/>
              <a:t>then</a:t>
            </a:r>
            <a:r>
              <a:rPr lang="nl-BE" dirty="0"/>
              <a:t> check </a:t>
            </a:r>
            <a:r>
              <a:rPr lang="nl-BE" dirty="0" err="1"/>
              <a:t>what</a:t>
            </a:r>
            <a:r>
              <a:rPr lang="nl-BE" dirty="0"/>
              <a:t> </a:t>
            </a:r>
            <a:r>
              <a:rPr lang="nl-BE" dirty="0" err="1"/>
              <a:t>your</a:t>
            </a:r>
            <a:r>
              <a:rPr lang="nl-BE" dirty="0"/>
              <a:t> </a:t>
            </a:r>
            <a:r>
              <a:rPr lang="nl-BE" dirty="0" err="1"/>
              <a:t>productive</a:t>
            </a:r>
            <a:r>
              <a:rPr lang="nl-BE" dirty="0"/>
              <a:t> </a:t>
            </a:r>
            <a:r>
              <a:rPr lang="nl-BE" dirty="0" err="1"/>
              <a:t>hours</a:t>
            </a:r>
            <a:r>
              <a:rPr lang="nl-BE" dirty="0"/>
              <a:t> are </a:t>
            </a:r>
            <a:r>
              <a:rPr lang="nl-BE" dirty="0" err="1"/>
              <a:t>to</a:t>
            </a:r>
            <a:r>
              <a:rPr lang="nl-BE" dirty="0"/>
              <a:t> </a:t>
            </a:r>
            <a:r>
              <a:rPr lang="nl-BE" dirty="0" err="1"/>
              <a:t>work</a:t>
            </a:r>
            <a:r>
              <a:rPr lang="nl-BE" dirty="0"/>
              <a:t> </a:t>
            </a:r>
            <a:r>
              <a:rPr lang="nl-BE" dirty="0" err="1"/>
              <a:t>for</a:t>
            </a:r>
            <a:r>
              <a:rPr lang="nl-BE" dirty="0"/>
              <a:t> school. </a:t>
            </a:r>
            <a:r>
              <a:rPr lang="nl-BE" dirty="0" err="1"/>
              <a:t>You</a:t>
            </a:r>
            <a:r>
              <a:rPr lang="nl-BE" dirty="0"/>
              <a:t> </a:t>
            </a:r>
            <a:r>
              <a:rPr lang="nl-BE" dirty="0" err="1"/>
              <a:t>will</a:t>
            </a:r>
            <a:r>
              <a:rPr lang="nl-BE" dirty="0"/>
              <a:t> </a:t>
            </a:r>
            <a:r>
              <a:rPr lang="nl-BE" dirty="0" err="1"/>
              <a:t>then</a:t>
            </a:r>
            <a:r>
              <a:rPr lang="nl-BE" dirty="0"/>
              <a:t> </a:t>
            </a:r>
            <a:r>
              <a:rPr lang="nl-BE" dirty="0" err="1"/>
              <a:t>find</a:t>
            </a:r>
            <a:r>
              <a:rPr lang="nl-BE" dirty="0"/>
              <a:t> </a:t>
            </a:r>
            <a:r>
              <a:rPr lang="nl-BE" dirty="0" err="1"/>
              <a:t>some</a:t>
            </a:r>
            <a:r>
              <a:rPr lang="nl-BE" dirty="0"/>
              <a:t> </a:t>
            </a:r>
            <a:r>
              <a:rPr lang="nl-BE" dirty="0" err="1"/>
              <a:t>examples</a:t>
            </a:r>
            <a:r>
              <a:rPr lang="nl-BE" dirty="0"/>
              <a:t> of </a:t>
            </a:r>
            <a:r>
              <a:rPr lang="nl-BE" dirty="0" err="1"/>
              <a:t>schedules</a:t>
            </a:r>
            <a:r>
              <a:rPr lang="nl-BE" dirty="0"/>
              <a:t>. </a:t>
            </a:r>
            <a:r>
              <a:rPr lang="nl-BE" dirty="0" err="1"/>
              <a:t>Finally</a:t>
            </a:r>
            <a:r>
              <a:rPr lang="nl-BE" dirty="0"/>
              <a:t>, </a:t>
            </a:r>
            <a:r>
              <a:rPr lang="nl-BE" dirty="0" err="1"/>
              <a:t>you</a:t>
            </a:r>
            <a:r>
              <a:rPr lang="nl-BE" dirty="0"/>
              <a:t> make a </a:t>
            </a:r>
            <a:r>
              <a:rPr lang="nl-BE" dirty="0" err="1"/>
              <a:t>schedule</a:t>
            </a:r>
            <a:r>
              <a:rPr lang="nl-BE" dirty="0"/>
              <a:t> </a:t>
            </a:r>
            <a:r>
              <a:rPr lang="nl-BE" dirty="0" err="1"/>
              <a:t>yourself</a:t>
            </a:r>
            <a:r>
              <a:rPr lang="nl-BE" dirty="0"/>
              <a:t>.</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c6f5fa4ae9_4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c6f5fa4ae9_4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BE" dirty="0"/>
              <a:t>To </a:t>
            </a:r>
            <a:r>
              <a:rPr lang="nl-BE" dirty="0" err="1"/>
              <a:t>see</a:t>
            </a:r>
            <a:r>
              <a:rPr lang="nl-BE" dirty="0"/>
              <a:t> </a:t>
            </a:r>
            <a:r>
              <a:rPr lang="nl-BE" dirty="0" err="1"/>
              <a:t>how</a:t>
            </a:r>
            <a:r>
              <a:rPr lang="nl-BE" dirty="0"/>
              <a:t> </a:t>
            </a:r>
            <a:r>
              <a:rPr lang="nl-BE" dirty="0" err="1"/>
              <a:t>you</a:t>
            </a:r>
            <a:r>
              <a:rPr lang="nl-BE" dirty="0"/>
              <a:t> approach </a:t>
            </a:r>
            <a:r>
              <a:rPr lang="nl-BE" dirty="0" err="1"/>
              <a:t>studying</a:t>
            </a:r>
            <a:r>
              <a:rPr lang="nl-BE" dirty="0"/>
              <a:t> </a:t>
            </a:r>
            <a:r>
              <a:rPr lang="nl-BE" dirty="0" err="1"/>
              <a:t>and</a:t>
            </a:r>
            <a:r>
              <a:rPr lang="nl-BE" dirty="0"/>
              <a:t> planning </a:t>
            </a:r>
            <a:r>
              <a:rPr lang="nl-BE" dirty="0" err="1"/>
              <a:t>now</a:t>
            </a:r>
            <a:r>
              <a:rPr lang="nl-BE" dirty="0"/>
              <a:t>, here are a few statements </a:t>
            </a:r>
            <a:r>
              <a:rPr lang="nl-BE" dirty="0" err="1"/>
              <a:t>that</a:t>
            </a:r>
            <a:r>
              <a:rPr lang="nl-BE" dirty="0"/>
              <a:t> </a:t>
            </a:r>
            <a:r>
              <a:rPr lang="nl-BE" dirty="0" err="1"/>
              <a:t>you</a:t>
            </a:r>
            <a:r>
              <a:rPr lang="nl-BE" dirty="0"/>
              <a:t> </a:t>
            </a:r>
            <a:r>
              <a:rPr lang="nl-BE" dirty="0" err="1"/>
              <a:t>can</a:t>
            </a:r>
            <a:r>
              <a:rPr lang="nl-BE" dirty="0"/>
              <a:t> </a:t>
            </a:r>
            <a:r>
              <a:rPr lang="nl-BE" dirty="0" err="1"/>
              <a:t>answer</a:t>
            </a:r>
            <a:r>
              <a:rPr lang="nl-BE" dirty="0"/>
              <a:t> </a:t>
            </a:r>
            <a:r>
              <a:rPr lang="nl-BE" dirty="0" err="1"/>
              <a:t>with</a:t>
            </a:r>
            <a:r>
              <a:rPr lang="nl-BE" dirty="0"/>
              <a:t> yes, </a:t>
            </a:r>
            <a:r>
              <a:rPr lang="nl-BE" dirty="0" err="1"/>
              <a:t>sometimes</a:t>
            </a:r>
            <a:r>
              <a:rPr lang="nl-BE" dirty="0"/>
              <a:t> or no.</a:t>
            </a:r>
            <a:endParaRPr dirty="0"/>
          </a:p>
          <a:p>
            <a:pPr marL="0" lvl="0" indent="0" algn="l" rtl="0">
              <a:spcBef>
                <a:spcPts val="0"/>
              </a:spcBef>
              <a:spcAft>
                <a:spcPts val="0"/>
              </a:spcAft>
              <a:buNone/>
            </a:pPr>
            <a:endParaRPr dirty="0"/>
          </a:p>
          <a:p>
            <a:pPr marL="0" lvl="0" indent="0" algn="l" rtl="0">
              <a:lnSpc>
                <a:spcPct val="115000"/>
              </a:lnSpc>
              <a:spcBef>
                <a:spcPts val="0"/>
              </a:spcBef>
              <a:spcAft>
                <a:spcPts val="0"/>
              </a:spcAft>
              <a:buClr>
                <a:schemeClr val="dk1"/>
              </a:buClr>
              <a:buSzPts val="1100"/>
              <a:buFont typeface="Arial"/>
              <a:buNone/>
            </a:pPr>
            <a:r>
              <a:rPr lang="nl-BE" dirty="0" err="1">
                <a:solidFill>
                  <a:schemeClr val="dk1"/>
                </a:solidFill>
              </a:rPr>
              <a:t>You</a:t>
            </a:r>
            <a:r>
              <a:rPr lang="nl-BE" dirty="0">
                <a:solidFill>
                  <a:schemeClr val="dk1"/>
                </a:solidFill>
              </a:rPr>
              <a:t> </a:t>
            </a:r>
            <a:r>
              <a:rPr lang="nl-BE" dirty="0" err="1">
                <a:solidFill>
                  <a:schemeClr val="dk1"/>
                </a:solidFill>
              </a:rPr>
              <a:t>can</a:t>
            </a:r>
            <a:r>
              <a:rPr lang="nl-BE" dirty="0">
                <a:solidFill>
                  <a:schemeClr val="dk1"/>
                </a:solidFill>
              </a:rPr>
              <a:t> </a:t>
            </a:r>
            <a:r>
              <a:rPr lang="nl-BE" dirty="0" err="1">
                <a:solidFill>
                  <a:schemeClr val="dk1"/>
                </a:solidFill>
              </a:rPr>
              <a:t>use</a:t>
            </a:r>
            <a:r>
              <a:rPr lang="nl-BE" dirty="0">
                <a:solidFill>
                  <a:schemeClr val="dk1"/>
                </a:solidFill>
              </a:rPr>
              <a:t> </a:t>
            </a:r>
            <a:r>
              <a:rPr lang="nl-BE" dirty="0" err="1">
                <a:solidFill>
                  <a:schemeClr val="dk1"/>
                </a:solidFill>
              </a:rPr>
              <a:t>the</a:t>
            </a:r>
            <a:r>
              <a:rPr lang="nl-BE" dirty="0">
                <a:solidFill>
                  <a:schemeClr val="dk1"/>
                </a:solidFill>
              </a:rPr>
              <a:t> statements as a </a:t>
            </a:r>
            <a:r>
              <a:rPr lang="nl-BE" dirty="0" err="1">
                <a:solidFill>
                  <a:schemeClr val="dk1"/>
                </a:solidFill>
              </a:rPr>
              <a:t>self-evaluation</a:t>
            </a:r>
            <a:r>
              <a:rPr lang="nl-BE" dirty="0">
                <a:solidFill>
                  <a:schemeClr val="dk1"/>
                </a:solidFill>
              </a:rPr>
              <a:t>.</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nl-BE" dirty="0">
                <a:solidFill>
                  <a:schemeClr val="dk1"/>
                </a:solidFill>
              </a:rPr>
              <a:t>Do </a:t>
            </a:r>
            <a:r>
              <a:rPr lang="nl-BE" dirty="0" err="1">
                <a:solidFill>
                  <a:schemeClr val="dk1"/>
                </a:solidFill>
              </a:rPr>
              <a:t>you</a:t>
            </a:r>
            <a:r>
              <a:rPr lang="nl-BE" dirty="0">
                <a:solidFill>
                  <a:schemeClr val="dk1"/>
                </a:solidFill>
              </a:rPr>
              <a:t> feel </a:t>
            </a:r>
            <a:r>
              <a:rPr lang="nl-BE" dirty="0" err="1">
                <a:solidFill>
                  <a:schemeClr val="dk1"/>
                </a:solidFill>
              </a:rPr>
              <a:t>that</a:t>
            </a:r>
            <a:r>
              <a:rPr lang="nl-BE" dirty="0">
                <a:solidFill>
                  <a:schemeClr val="dk1"/>
                </a:solidFill>
              </a:rPr>
              <a:t> </a:t>
            </a:r>
            <a:r>
              <a:rPr lang="nl-BE" dirty="0" err="1">
                <a:solidFill>
                  <a:schemeClr val="dk1"/>
                </a:solidFill>
              </a:rPr>
              <a:t>you</a:t>
            </a:r>
            <a:r>
              <a:rPr lang="nl-BE" dirty="0">
                <a:solidFill>
                  <a:schemeClr val="dk1"/>
                </a:solidFill>
              </a:rPr>
              <a:t> are </a:t>
            </a:r>
            <a:r>
              <a:rPr lang="nl-BE" dirty="0" err="1">
                <a:solidFill>
                  <a:schemeClr val="dk1"/>
                </a:solidFill>
              </a:rPr>
              <a:t>doing</a:t>
            </a:r>
            <a:r>
              <a:rPr lang="nl-BE" dirty="0">
                <a:solidFill>
                  <a:schemeClr val="dk1"/>
                </a:solidFill>
              </a:rPr>
              <a:t> well? </a:t>
            </a:r>
            <a:r>
              <a:rPr lang="nl-BE" dirty="0" err="1">
                <a:solidFill>
                  <a:schemeClr val="dk1"/>
                </a:solidFill>
              </a:rPr>
              <a:t>Good</a:t>
            </a:r>
            <a:r>
              <a:rPr lang="nl-BE" dirty="0">
                <a:solidFill>
                  <a:schemeClr val="dk1"/>
                </a:solidFill>
              </a:rPr>
              <a:t>. Check </a:t>
            </a:r>
            <a:r>
              <a:rPr lang="nl-BE" dirty="0" err="1">
                <a:solidFill>
                  <a:schemeClr val="dk1"/>
                </a:solidFill>
              </a:rPr>
              <a:t>your</a:t>
            </a:r>
            <a:r>
              <a:rPr lang="nl-BE" dirty="0">
                <a:solidFill>
                  <a:schemeClr val="dk1"/>
                </a:solidFill>
              </a:rPr>
              <a:t> opinion </a:t>
            </a:r>
            <a:r>
              <a:rPr lang="nl-BE" dirty="0" err="1">
                <a:solidFill>
                  <a:schemeClr val="dk1"/>
                </a:solidFill>
              </a:rPr>
              <a:t>by</a:t>
            </a:r>
            <a:r>
              <a:rPr lang="nl-BE" dirty="0">
                <a:solidFill>
                  <a:schemeClr val="dk1"/>
                </a:solidFill>
              </a:rPr>
              <a:t> </a:t>
            </a:r>
            <a:r>
              <a:rPr lang="nl-BE" dirty="0" err="1">
                <a:solidFill>
                  <a:schemeClr val="dk1"/>
                </a:solidFill>
              </a:rPr>
              <a:t>going</a:t>
            </a:r>
            <a:r>
              <a:rPr lang="nl-BE" dirty="0">
                <a:solidFill>
                  <a:schemeClr val="dk1"/>
                </a:solidFill>
              </a:rPr>
              <a:t> </a:t>
            </a:r>
            <a:r>
              <a:rPr lang="nl-BE" dirty="0" err="1">
                <a:solidFill>
                  <a:schemeClr val="dk1"/>
                </a:solidFill>
              </a:rPr>
              <a:t>through</a:t>
            </a:r>
            <a:r>
              <a:rPr lang="nl-BE" dirty="0">
                <a:solidFill>
                  <a:schemeClr val="dk1"/>
                </a:solidFill>
              </a:rPr>
              <a:t> </a:t>
            </a:r>
            <a:r>
              <a:rPr lang="nl-BE" dirty="0" err="1">
                <a:solidFill>
                  <a:schemeClr val="dk1"/>
                </a:solidFill>
              </a:rPr>
              <a:t>this</a:t>
            </a:r>
            <a:r>
              <a:rPr lang="nl-BE" dirty="0">
                <a:solidFill>
                  <a:schemeClr val="dk1"/>
                </a:solidFill>
              </a:rPr>
              <a:t> workshop.</a:t>
            </a:r>
            <a:endParaRPr dirty="0">
              <a:solidFill>
                <a:schemeClr val="dk1"/>
              </a:solidFill>
            </a:endParaRPr>
          </a:p>
          <a:p>
            <a:pPr marL="0" lvl="0" indent="0" algn="l" rtl="0">
              <a:lnSpc>
                <a:spcPct val="115000"/>
              </a:lnSpc>
              <a:spcBef>
                <a:spcPts val="1200"/>
              </a:spcBef>
              <a:spcAft>
                <a:spcPts val="1200"/>
              </a:spcAft>
              <a:buClr>
                <a:schemeClr val="dk1"/>
              </a:buClr>
              <a:buSzPts val="1100"/>
              <a:buFont typeface="Arial"/>
              <a:buNone/>
            </a:pPr>
            <a:r>
              <a:rPr lang="nl-BE" dirty="0" err="1">
                <a:solidFill>
                  <a:schemeClr val="dk1"/>
                </a:solidFill>
              </a:rPr>
              <a:t>If</a:t>
            </a:r>
            <a:r>
              <a:rPr lang="nl-BE" dirty="0">
                <a:solidFill>
                  <a:schemeClr val="dk1"/>
                </a:solidFill>
              </a:rPr>
              <a:t> </a:t>
            </a:r>
            <a:r>
              <a:rPr lang="nl-BE" dirty="0" err="1">
                <a:solidFill>
                  <a:schemeClr val="dk1"/>
                </a:solidFill>
              </a:rPr>
              <a:t>you</a:t>
            </a:r>
            <a:r>
              <a:rPr lang="nl-BE" dirty="0">
                <a:solidFill>
                  <a:schemeClr val="dk1"/>
                </a:solidFill>
              </a:rPr>
              <a:t> feel </a:t>
            </a:r>
            <a:r>
              <a:rPr lang="nl-BE" dirty="0" err="1">
                <a:solidFill>
                  <a:schemeClr val="dk1"/>
                </a:solidFill>
              </a:rPr>
              <a:t>that</a:t>
            </a:r>
            <a:r>
              <a:rPr lang="nl-BE" dirty="0">
                <a:solidFill>
                  <a:schemeClr val="dk1"/>
                </a:solidFill>
              </a:rPr>
              <a:t> </a:t>
            </a:r>
            <a:r>
              <a:rPr lang="nl-BE" dirty="0" err="1">
                <a:solidFill>
                  <a:schemeClr val="dk1"/>
                </a:solidFill>
              </a:rPr>
              <a:t>you</a:t>
            </a:r>
            <a:r>
              <a:rPr lang="nl-BE" dirty="0">
                <a:solidFill>
                  <a:schemeClr val="dk1"/>
                </a:solidFill>
              </a:rPr>
              <a:t> are </a:t>
            </a:r>
            <a:r>
              <a:rPr lang="nl-BE" dirty="0" err="1">
                <a:solidFill>
                  <a:schemeClr val="dk1"/>
                </a:solidFill>
              </a:rPr>
              <a:t>not</a:t>
            </a:r>
            <a:r>
              <a:rPr lang="nl-BE" dirty="0">
                <a:solidFill>
                  <a:schemeClr val="dk1"/>
                </a:solidFill>
              </a:rPr>
              <a:t> </a:t>
            </a:r>
            <a:r>
              <a:rPr lang="nl-BE" dirty="0" err="1">
                <a:solidFill>
                  <a:schemeClr val="dk1"/>
                </a:solidFill>
              </a:rPr>
              <a:t>doing</a:t>
            </a:r>
            <a:r>
              <a:rPr lang="nl-BE" dirty="0">
                <a:solidFill>
                  <a:schemeClr val="dk1"/>
                </a:solidFill>
              </a:rPr>
              <a:t> well </a:t>
            </a:r>
            <a:r>
              <a:rPr lang="nl-BE" dirty="0" err="1">
                <a:solidFill>
                  <a:schemeClr val="dk1"/>
                </a:solidFill>
              </a:rPr>
              <a:t>yet</a:t>
            </a:r>
            <a:r>
              <a:rPr lang="nl-BE" dirty="0">
                <a:solidFill>
                  <a:schemeClr val="dk1"/>
                </a:solidFill>
              </a:rPr>
              <a:t>, </a:t>
            </a:r>
            <a:r>
              <a:rPr lang="nl-BE" dirty="0" err="1">
                <a:solidFill>
                  <a:schemeClr val="dk1"/>
                </a:solidFill>
              </a:rPr>
              <a:t>you</a:t>
            </a:r>
            <a:r>
              <a:rPr lang="nl-BE" dirty="0">
                <a:solidFill>
                  <a:schemeClr val="dk1"/>
                </a:solidFill>
              </a:rPr>
              <a:t> </a:t>
            </a:r>
            <a:r>
              <a:rPr lang="nl-BE" dirty="0" err="1">
                <a:solidFill>
                  <a:schemeClr val="dk1"/>
                </a:solidFill>
              </a:rPr>
              <a:t>can</a:t>
            </a:r>
            <a:r>
              <a:rPr lang="nl-BE" dirty="0">
                <a:solidFill>
                  <a:schemeClr val="dk1"/>
                </a:solidFill>
              </a:rPr>
              <a:t> </a:t>
            </a:r>
            <a:r>
              <a:rPr lang="nl-BE" dirty="0" err="1">
                <a:solidFill>
                  <a:schemeClr val="dk1"/>
                </a:solidFill>
              </a:rPr>
              <a:t>find</a:t>
            </a:r>
            <a:r>
              <a:rPr lang="nl-BE" dirty="0">
                <a:solidFill>
                  <a:schemeClr val="dk1"/>
                </a:solidFill>
              </a:rPr>
              <a:t> tips in </a:t>
            </a:r>
            <a:r>
              <a:rPr lang="nl-BE" dirty="0" err="1">
                <a:solidFill>
                  <a:schemeClr val="dk1"/>
                </a:solidFill>
              </a:rPr>
              <a:t>this</a:t>
            </a:r>
            <a:r>
              <a:rPr lang="nl-BE" dirty="0">
                <a:solidFill>
                  <a:schemeClr val="dk1"/>
                </a:solidFill>
              </a:rPr>
              <a:t> workshop </a:t>
            </a:r>
            <a:r>
              <a:rPr lang="nl-BE" dirty="0" err="1">
                <a:solidFill>
                  <a:schemeClr val="dk1"/>
                </a:solidFill>
              </a:rPr>
              <a:t>to</a:t>
            </a:r>
            <a:r>
              <a:rPr lang="nl-BE" dirty="0">
                <a:solidFill>
                  <a:schemeClr val="dk1"/>
                </a:solidFill>
              </a:rPr>
              <a:t> </a:t>
            </a:r>
            <a:r>
              <a:rPr lang="nl-BE" dirty="0" err="1">
                <a:solidFill>
                  <a:schemeClr val="dk1"/>
                </a:solidFill>
              </a:rPr>
              <a:t>adjust</a:t>
            </a:r>
            <a:r>
              <a:rPr lang="nl-BE" dirty="0">
                <a:solidFill>
                  <a:schemeClr val="dk1"/>
                </a:solidFill>
              </a:rPr>
              <a:t> </a:t>
            </a:r>
            <a:r>
              <a:rPr lang="nl-BE" dirty="0" err="1">
                <a:solidFill>
                  <a:schemeClr val="dk1"/>
                </a:solidFill>
              </a:rPr>
              <a:t>your</a:t>
            </a:r>
            <a:r>
              <a:rPr lang="nl-BE" dirty="0">
                <a:solidFill>
                  <a:schemeClr val="dk1"/>
                </a:solidFill>
              </a:rPr>
              <a:t> approach.</a:t>
            </a:r>
            <a:endParaRPr dirty="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e2976154e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e2976154e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nl-BE" sz="1200" dirty="0">
                <a:solidFill>
                  <a:schemeClr val="dk1"/>
                </a:solidFill>
              </a:rPr>
              <a:t>To get </a:t>
            </a:r>
            <a:r>
              <a:rPr lang="nl-BE" sz="1200" dirty="0" err="1">
                <a:solidFill>
                  <a:schemeClr val="dk1"/>
                </a:solidFill>
              </a:rPr>
              <a:t>an</a:t>
            </a:r>
            <a:r>
              <a:rPr lang="nl-BE" sz="1200" dirty="0">
                <a:solidFill>
                  <a:schemeClr val="dk1"/>
                </a:solidFill>
              </a:rPr>
              <a:t> </a:t>
            </a:r>
            <a:r>
              <a:rPr lang="nl-BE" sz="1200" dirty="0" err="1">
                <a:solidFill>
                  <a:schemeClr val="dk1"/>
                </a:solidFill>
              </a:rPr>
              <a:t>overview</a:t>
            </a:r>
            <a:r>
              <a:rPr lang="nl-BE" sz="1200" dirty="0">
                <a:solidFill>
                  <a:schemeClr val="dk1"/>
                </a:solidFill>
              </a:rPr>
              <a:t> of </a:t>
            </a:r>
            <a:r>
              <a:rPr lang="nl-BE" sz="1200" dirty="0" err="1">
                <a:solidFill>
                  <a:schemeClr val="dk1"/>
                </a:solidFill>
              </a:rPr>
              <a:t>all</a:t>
            </a:r>
            <a:r>
              <a:rPr lang="nl-BE" sz="1200" dirty="0">
                <a:solidFill>
                  <a:schemeClr val="dk1"/>
                </a:solidFill>
              </a:rPr>
              <a:t> </a:t>
            </a:r>
            <a:r>
              <a:rPr lang="nl-BE" sz="1200" dirty="0" err="1">
                <a:solidFill>
                  <a:schemeClr val="dk1"/>
                </a:solidFill>
              </a:rPr>
              <a:t>your</a:t>
            </a:r>
            <a:r>
              <a:rPr lang="nl-BE" sz="1200" dirty="0">
                <a:solidFill>
                  <a:schemeClr val="dk1"/>
                </a:solidFill>
              </a:rPr>
              <a:t> </a:t>
            </a:r>
            <a:r>
              <a:rPr lang="nl-BE" sz="1200" dirty="0" err="1">
                <a:solidFill>
                  <a:schemeClr val="dk1"/>
                </a:solidFill>
              </a:rPr>
              <a:t>assignments</a:t>
            </a:r>
            <a:r>
              <a:rPr lang="nl-BE" sz="1200" dirty="0">
                <a:solidFill>
                  <a:schemeClr val="dk1"/>
                </a:solidFill>
              </a:rPr>
              <a:t>, courses </a:t>
            </a:r>
            <a:r>
              <a:rPr lang="nl-BE" sz="1200" dirty="0" err="1">
                <a:solidFill>
                  <a:schemeClr val="dk1"/>
                </a:solidFill>
              </a:rPr>
              <a:t>and</a:t>
            </a:r>
            <a:r>
              <a:rPr lang="nl-BE" sz="1200" dirty="0">
                <a:solidFill>
                  <a:schemeClr val="dk1"/>
                </a:solidFill>
              </a:rPr>
              <a:t> </a:t>
            </a:r>
            <a:r>
              <a:rPr lang="nl-BE" sz="1200" dirty="0" err="1">
                <a:solidFill>
                  <a:schemeClr val="dk1"/>
                </a:solidFill>
              </a:rPr>
              <a:t>the</a:t>
            </a:r>
            <a:r>
              <a:rPr lang="nl-BE" sz="1200" dirty="0">
                <a:solidFill>
                  <a:schemeClr val="dk1"/>
                </a:solidFill>
              </a:rPr>
              <a:t> way in </a:t>
            </a:r>
            <a:r>
              <a:rPr lang="nl-BE" sz="1200" dirty="0" err="1">
                <a:solidFill>
                  <a:schemeClr val="dk1"/>
                </a:solidFill>
              </a:rPr>
              <a:t>which</a:t>
            </a:r>
            <a:r>
              <a:rPr lang="nl-BE" sz="1200" dirty="0">
                <a:solidFill>
                  <a:schemeClr val="dk1"/>
                </a:solidFill>
              </a:rPr>
              <a:t> </a:t>
            </a:r>
            <a:r>
              <a:rPr lang="nl-BE" sz="1200" dirty="0" err="1">
                <a:solidFill>
                  <a:schemeClr val="dk1"/>
                </a:solidFill>
              </a:rPr>
              <a:t>they</a:t>
            </a:r>
            <a:r>
              <a:rPr lang="nl-BE" sz="1200" dirty="0">
                <a:solidFill>
                  <a:schemeClr val="dk1"/>
                </a:solidFill>
              </a:rPr>
              <a:t> </a:t>
            </a:r>
            <a:r>
              <a:rPr lang="nl-BE" sz="1200" dirty="0" err="1">
                <a:solidFill>
                  <a:schemeClr val="dk1"/>
                </a:solidFill>
              </a:rPr>
              <a:t>will</a:t>
            </a:r>
            <a:r>
              <a:rPr lang="nl-BE" sz="1200" dirty="0">
                <a:solidFill>
                  <a:schemeClr val="dk1"/>
                </a:solidFill>
              </a:rPr>
              <a:t> </a:t>
            </a:r>
            <a:r>
              <a:rPr lang="nl-BE" sz="1200" dirty="0" err="1">
                <a:solidFill>
                  <a:schemeClr val="dk1"/>
                </a:solidFill>
              </a:rPr>
              <a:t>be</a:t>
            </a:r>
            <a:r>
              <a:rPr lang="nl-BE" sz="1200" dirty="0">
                <a:solidFill>
                  <a:schemeClr val="dk1"/>
                </a:solidFill>
              </a:rPr>
              <a:t> </a:t>
            </a:r>
            <a:r>
              <a:rPr lang="nl-BE" sz="1200" dirty="0" err="1">
                <a:solidFill>
                  <a:schemeClr val="dk1"/>
                </a:solidFill>
              </a:rPr>
              <a:t>offered</a:t>
            </a:r>
            <a:r>
              <a:rPr lang="nl-BE" sz="1200" dirty="0">
                <a:solidFill>
                  <a:schemeClr val="dk1"/>
                </a:solidFill>
              </a:rPr>
              <a:t> in </a:t>
            </a:r>
            <a:r>
              <a:rPr lang="nl-BE" sz="1200" dirty="0" err="1">
                <a:solidFill>
                  <a:schemeClr val="dk1"/>
                </a:solidFill>
              </a:rPr>
              <a:t>the</a:t>
            </a:r>
            <a:r>
              <a:rPr lang="nl-BE" sz="1200" dirty="0">
                <a:solidFill>
                  <a:schemeClr val="dk1"/>
                </a:solidFill>
              </a:rPr>
              <a:t> </a:t>
            </a:r>
            <a:r>
              <a:rPr lang="nl-BE" sz="1200" dirty="0" err="1">
                <a:solidFill>
                  <a:schemeClr val="dk1"/>
                </a:solidFill>
              </a:rPr>
              <a:t>coming</a:t>
            </a:r>
            <a:r>
              <a:rPr lang="nl-BE" sz="1200" dirty="0">
                <a:solidFill>
                  <a:schemeClr val="dk1"/>
                </a:solidFill>
              </a:rPr>
              <a:t> </a:t>
            </a:r>
            <a:r>
              <a:rPr lang="nl-BE" sz="1200" dirty="0" err="1">
                <a:solidFill>
                  <a:schemeClr val="dk1"/>
                </a:solidFill>
              </a:rPr>
              <a:t>period</a:t>
            </a:r>
            <a:r>
              <a:rPr lang="nl-BE" sz="1200" dirty="0">
                <a:solidFill>
                  <a:schemeClr val="dk1"/>
                </a:solidFill>
              </a:rPr>
              <a:t>, </a:t>
            </a:r>
            <a:r>
              <a:rPr lang="nl-BE" sz="1200" dirty="0" err="1">
                <a:solidFill>
                  <a:schemeClr val="dk1"/>
                </a:solidFill>
              </a:rPr>
              <a:t>you</a:t>
            </a:r>
            <a:r>
              <a:rPr lang="nl-BE" sz="1200" dirty="0">
                <a:solidFill>
                  <a:schemeClr val="dk1"/>
                </a:solidFill>
              </a:rPr>
              <a:t> collect </a:t>
            </a:r>
            <a:r>
              <a:rPr lang="nl-BE" sz="1200" dirty="0" err="1">
                <a:solidFill>
                  <a:schemeClr val="dk1"/>
                </a:solidFill>
              </a:rPr>
              <a:t>all</a:t>
            </a:r>
            <a:r>
              <a:rPr lang="nl-BE" sz="1200" dirty="0">
                <a:solidFill>
                  <a:schemeClr val="dk1"/>
                </a:solidFill>
              </a:rPr>
              <a:t> </a:t>
            </a:r>
            <a:r>
              <a:rPr lang="nl-BE" sz="1200" dirty="0" err="1">
                <a:solidFill>
                  <a:schemeClr val="dk1"/>
                </a:solidFill>
              </a:rPr>
              <a:t>the</a:t>
            </a:r>
            <a:r>
              <a:rPr lang="nl-BE" sz="1200" dirty="0">
                <a:solidFill>
                  <a:schemeClr val="dk1"/>
                </a:solidFill>
              </a:rPr>
              <a:t> </a:t>
            </a:r>
            <a:r>
              <a:rPr lang="nl-BE" sz="1200" dirty="0" err="1">
                <a:solidFill>
                  <a:schemeClr val="dk1"/>
                </a:solidFill>
              </a:rPr>
              <a:t>necessary</a:t>
            </a:r>
            <a:r>
              <a:rPr lang="nl-BE" sz="1200" dirty="0">
                <a:solidFill>
                  <a:schemeClr val="dk1"/>
                </a:solidFill>
              </a:rPr>
              <a:t> information </a:t>
            </a:r>
            <a:r>
              <a:rPr lang="nl-BE" sz="1200" dirty="0" err="1">
                <a:solidFill>
                  <a:schemeClr val="dk1"/>
                </a:solidFill>
              </a:rPr>
              <a:t>for</a:t>
            </a:r>
            <a:r>
              <a:rPr lang="nl-BE" sz="1200" dirty="0">
                <a:solidFill>
                  <a:schemeClr val="dk1"/>
                </a:solidFill>
              </a:rPr>
              <a:t> </a:t>
            </a:r>
            <a:r>
              <a:rPr lang="nl-BE" sz="1200" dirty="0" err="1">
                <a:solidFill>
                  <a:schemeClr val="dk1"/>
                </a:solidFill>
              </a:rPr>
              <a:t>each</a:t>
            </a:r>
            <a:r>
              <a:rPr lang="nl-BE" sz="1200" dirty="0">
                <a:solidFill>
                  <a:schemeClr val="dk1"/>
                </a:solidFill>
              </a:rPr>
              <a:t> course. </a:t>
            </a:r>
            <a:r>
              <a:rPr lang="nl-BE" sz="1200" dirty="0" err="1">
                <a:solidFill>
                  <a:schemeClr val="dk1"/>
                </a:solidFill>
              </a:rPr>
              <a:t>You</a:t>
            </a:r>
            <a:r>
              <a:rPr lang="nl-BE" sz="1200" dirty="0">
                <a:solidFill>
                  <a:schemeClr val="dk1"/>
                </a:solidFill>
              </a:rPr>
              <a:t> </a:t>
            </a:r>
            <a:r>
              <a:rPr lang="nl-BE" sz="1200" dirty="0" err="1">
                <a:solidFill>
                  <a:schemeClr val="dk1"/>
                </a:solidFill>
              </a:rPr>
              <a:t>can</a:t>
            </a:r>
            <a:r>
              <a:rPr lang="nl-BE" sz="1200" dirty="0">
                <a:solidFill>
                  <a:schemeClr val="dk1"/>
                </a:solidFill>
              </a:rPr>
              <a:t> </a:t>
            </a:r>
            <a:r>
              <a:rPr lang="nl-BE" sz="1200" dirty="0" err="1">
                <a:solidFill>
                  <a:schemeClr val="dk1"/>
                </a:solidFill>
              </a:rPr>
              <a:t>find</a:t>
            </a:r>
            <a:r>
              <a:rPr lang="nl-BE" sz="1200" dirty="0">
                <a:solidFill>
                  <a:schemeClr val="dk1"/>
                </a:solidFill>
              </a:rPr>
              <a:t> </a:t>
            </a:r>
            <a:r>
              <a:rPr lang="nl-BE" sz="1200" dirty="0" err="1">
                <a:solidFill>
                  <a:schemeClr val="dk1"/>
                </a:solidFill>
              </a:rPr>
              <a:t>this</a:t>
            </a:r>
            <a:r>
              <a:rPr lang="nl-BE" sz="1200" dirty="0">
                <a:solidFill>
                  <a:schemeClr val="dk1"/>
                </a:solidFill>
              </a:rPr>
              <a:t> information via Toledo, via </a:t>
            </a:r>
            <a:r>
              <a:rPr lang="nl-BE" sz="1200" dirty="0" err="1">
                <a:solidFill>
                  <a:schemeClr val="dk1"/>
                </a:solidFill>
              </a:rPr>
              <a:t>your</a:t>
            </a:r>
            <a:r>
              <a:rPr lang="nl-BE" sz="1200" dirty="0">
                <a:solidFill>
                  <a:schemeClr val="dk1"/>
                </a:solidFill>
              </a:rPr>
              <a:t> student email, </a:t>
            </a:r>
            <a:r>
              <a:rPr lang="nl-BE" sz="1200" dirty="0" err="1">
                <a:solidFill>
                  <a:schemeClr val="dk1"/>
                </a:solidFill>
              </a:rPr>
              <a:t>other</a:t>
            </a:r>
            <a:r>
              <a:rPr lang="nl-BE" sz="1200" dirty="0">
                <a:solidFill>
                  <a:schemeClr val="dk1"/>
                </a:solidFill>
              </a:rPr>
              <a:t> </a:t>
            </a:r>
            <a:r>
              <a:rPr lang="nl-BE" sz="1200" dirty="0" err="1">
                <a:solidFill>
                  <a:schemeClr val="dk1"/>
                </a:solidFill>
              </a:rPr>
              <a:t>learning</a:t>
            </a:r>
            <a:r>
              <a:rPr lang="nl-BE" sz="1200" dirty="0">
                <a:solidFill>
                  <a:schemeClr val="dk1"/>
                </a:solidFill>
              </a:rPr>
              <a:t> platforms </a:t>
            </a:r>
            <a:r>
              <a:rPr lang="nl-BE" sz="1200" dirty="0" err="1">
                <a:solidFill>
                  <a:schemeClr val="dk1"/>
                </a:solidFill>
              </a:rPr>
              <a:t>that</a:t>
            </a:r>
            <a:r>
              <a:rPr lang="nl-BE" sz="1200" dirty="0">
                <a:solidFill>
                  <a:schemeClr val="dk1"/>
                </a:solidFill>
              </a:rPr>
              <a:t> </a:t>
            </a:r>
            <a:r>
              <a:rPr lang="nl-BE" sz="1200" dirty="0" err="1">
                <a:solidFill>
                  <a:schemeClr val="dk1"/>
                </a:solidFill>
              </a:rPr>
              <a:t>teachers</a:t>
            </a:r>
            <a:r>
              <a:rPr lang="nl-BE" sz="1200" dirty="0">
                <a:solidFill>
                  <a:schemeClr val="dk1"/>
                </a:solidFill>
              </a:rPr>
              <a:t> </a:t>
            </a:r>
            <a:r>
              <a:rPr lang="nl-BE" sz="1200" dirty="0" err="1">
                <a:solidFill>
                  <a:schemeClr val="dk1"/>
                </a:solidFill>
              </a:rPr>
              <a:t>use</a:t>
            </a:r>
            <a:r>
              <a:rPr lang="nl-BE" sz="1200" dirty="0">
                <a:solidFill>
                  <a:schemeClr val="dk1"/>
                </a:solidFill>
              </a:rPr>
              <a:t> or in </a:t>
            </a:r>
            <a:r>
              <a:rPr lang="nl-BE" sz="1200" dirty="0" err="1">
                <a:solidFill>
                  <a:schemeClr val="dk1"/>
                </a:solidFill>
              </a:rPr>
              <a:t>the</a:t>
            </a:r>
            <a:r>
              <a:rPr lang="nl-BE" sz="1200" dirty="0">
                <a:solidFill>
                  <a:schemeClr val="dk1"/>
                </a:solidFill>
              </a:rPr>
              <a:t> ECTS file.</a:t>
            </a:r>
            <a:endParaRPr sz="12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nl-BE" sz="1200" dirty="0">
                <a:solidFill>
                  <a:schemeClr val="dk1"/>
                </a:solidFill>
              </a:rPr>
              <a:t>The best way </a:t>
            </a:r>
            <a:r>
              <a:rPr lang="nl-BE" sz="1200" dirty="0" err="1">
                <a:solidFill>
                  <a:schemeClr val="dk1"/>
                </a:solidFill>
              </a:rPr>
              <a:t>to</a:t>
            </a:r>
            <a:r>
              <a:rPr lang="nl-BE" sz="1200" dirty="0">
                <a:solidFill>
                  <a:schemeClr val="dk1"/>
                </a:solidFill>
              </a:rPr>
              <a:t> </a:t>
            </a:r>
            <a:r>
              <a:rPr lang="nl-BE" sz="1200" dirty="0" err="1">
                <a:solidFill>
                  <a:schemeClr val="dk1"/>
                </a:solidFill>
              </a:rPr>
              <a:t>organize</a:t>
            </a:r>
            <a:r>
              <a:rPr lang="nl-BE" sz="1200" dirty="0">
                <a:solidFill>
                  <a:schemeClr val="dk1"/>
                </a:solidFill>
              </a:rPr>
              <a:t> </a:t>
            </a:r>
            <a:r>
              <a:rPr lang="nl-BE" sz="1200" dirty="0" err="1">
                <a:solidFill>
                  <a:schemeClr val="dk1"/>
                </a:solidFill>
              </a:rPr>
              <a:t>this</a:t>
            </a:r>
            <a:r>
              <a:rPr lang="nl-BE" sz="1200" dirty="0">
                <a:solidFill>
                  <a:schemeClr val="dk1"/>
                </a:solidFill>
              </a:rPr>
              <a:t> information is </a:t>
            </a:r>
            <a:r>
              <a:rPr lang="nl-BE" sz="1200" dirty="0" err="1">
                <a:solidFill>
                  <a:schemeClr val="dk1"/>
                </a:solidFill>
              </a:rPr>
              <a:t>to</a:t>
            </a:r>
            <a:r>
              <a:rPr lang="nl-BE" sz="1200" dirty="0">
                <a:solidFill>
                  <a:schemeClr val="dk1"/>
                </a:solidFill>
              </a:rPr>
              <a:t> make </a:t>
            </a:r>
            <a:r>
              <a:rPr lang="nl-BE" sz="1200" dirty="0" err="1">
                <a:solidFill>
                  <a:schemeClr val="dk1"/>
                </a:solidFill>
              </a:rPr>
              <a:t>an</a:t>
            </a:r>
            <a:r>
              <a:rPr lang="nl-BE" sz="1200" dirty="0">
                <a:solidFill>
                  <a:schemeClr val="dk1"/>
                </a:solidFill>
              </a:rPr>
              <a:t> information sheet </a:t>
            </a:r>
            <a:r>
              <a:rPr lang="nl-BE" sz="1200" dirty="0" err="1">
                <a:solidFill>
                  <a:schemeClr val="dk1"/>
                </a:solidFill>
              </a:rPr>
              <a:t>with</a:t>
            </a:r>
            <a:r>
              <a:rPr lang="nl-BE" sz="1200" dirty="0">
                <a:solidFill>
                  <a:schemeClr val="dk1"/>
                </a:solidFill>
              </a:rPr>
              <a:t> </a:t>
            </a:r>
            <a:r>
              <a:rPr lang="nl-BE" sz="1200" dirty="0" err="1">
                <a:solidFill>
                  <a:schemeClr val="dk1"/>
                </a:solidFill>
              </a:rPr>
              <a:t>all</a:t>
            </a:r>
            <a:r>
              <a:rPr lang="nl-BE" sz="1200" dirty="0">
                <a:solidFill>
                  <a:schemeClr val="dk1"/>
                </a:solidFill>
              </a:rPr>
              <a:t> </a:t>
            </a:r>
            <a:r>
              <a:rPr lang="nl-BE" sz="1200" dirty="0" err="1">
                <a:solidFill>
                  <a:schemeClr val="dk1"/>
                </a:solidFill>
              </a:rPr>
              <a:t>the</a:t>
            </a:r>
            <a:r>
              <a:rPr lang="nl-BE" sz="1200" dirty="0">
                <a:solidFill>
                  <a:schemeClr val="dk1"/>
                </a:solidFill>
              </a:rPr>
              <a:t> important information </a:t>
            </a:r>
            <a:r>
              <a:rPr lang="nl-BE" sz="1200" dirty="0" err="1">
                <a:solidFill>
                  <a:schemeClr val="dk1"/>
                </a:solidFill>
              </a:rPr>
              <a:t>for</a:t>
            </a:r>
            <a:r>
              <a:rPr lang="nl-BE" sz="1200" dirty="0">
                <a:solidFill>
                  <a:schemeClr val="dk1"/>
                </a:solidFill>
              </a:rPr>
              <a:t> </a:t>
            </a:r>
            <a:r>
              <a:rPr lang="nl-BE" sz="1200" dirty="0" err="1">
                <a:solidFill>
                  <a:schemeClr val="dk1"/>
                </a:solidFill>
              </a:rPr>
              <a:t>each</a:t>
            </a:r>
            <a:r>
              <a:rPr lang="nl-BE" sz="1200" dirty="0">
                <a:solidFill>
                  <a:schemeClr val="dk1"/>
                </a:solidFill>
              </a:rPr>
              <a:t> subject.</a:t>
            </a:r>
            <a:endParaRPr sz="12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nl-BE" sz="1200" dirty="0" err="1">
                <a:solidFill>
                  <a:schemeClr val="dk1"/>
                </a:solidFill>
              </a:rPr>
              <a:t>Think</a:t>
            </a:r>
            <a:r>
              <a:rPr lang="nl-BE" sz="1200" dirty="0">
                <a:solidFill>
                  <a:schemeClr val="dk1"/>
                </a:solidFill>
              </a:rPr>
              <a:t> </a:t>
            </a:r>
            <a:r>
              <a:rPr lang="nl-BE" sz="1200" dirty="0" err="1">
                <a:solidFill>
                  <a:schemeClr val="dk1"/>
                </a:solidFill>
              </a:rPr>
              <a:t>about</a:t>
            </a:r>
            <a:r>
              <a:rPr lang="nl-BE" sz="1200" dirty="0">
                <a:solidFill>
                  <a:schemeClr val="dk1"/>
                </a:solidFill>
              </a:rPr>
              <a:t> </a:t>
            </a:r>
            <a:r>
              <a:rPr lang="nl-BE" sz="1200" dirty="0" err="1">
                <a:solidFill>
                  <a:schemeClr val="dk1"/>
                </a:solidFill>
              </a:rPr>
              <a:t>the</a:t>
            </a:r>
            <a:r>
              <a:rPr lang="nl-BE" sz="1200" dirty="0">
                <a:solidFill>
                  <a:schemeClr val="dk1"/>
                </a:solidFill>
              </a:rPr>
              <a:t> </a:t>
            </a:r>
            <a:r>
              <a:rPr lang="nl-BE" sz="1200" dirty="0" err="1">
                <a:solidFill>
                  <a:schemeClr val="dk1"/>
                </a:solidFill>
              </a:rPr>
              <a:t>following</a:t>
            </a:r>
            <a:r>
              <a:rPr lang="nl-BE" sz="1200" dirty="0">
                <a:solidFill>
                  <a:schemeClr val="dk1"/>
                </a:solidFill>
              </a:rPr>
              <a:t> </a:t>
            </a:r>
            <a:r>
              <a:rPr lang="nl-BE" sz="1200" dirty="0" err="1">
                <a:solidFill>
                  <a:schemeClr val="dk1"/>
                </a:solidFill>
              </a:rPr>
              <a:t>questions</a:t>
            </a:r>
            <a:r>
              <a:rPr lang="nl-BE" sz="1200" dirty="0">
                <a:solidFill>
                  <a:schemeClr val="dk1"/>
                </a:solidFill>
              </a:rPr>
              <a:t>:</a:t>
            </a:r>
            <a:endParaRPr sz="12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nl" sz="1200" dirty="0">
                <a:solidFill>
                  <a:schemeClr val="dk1"/>
                </a:solidFill>
              </a:rPr>
              <a:t>• W</a:t>
            </a:r>
            <a:r>
              <a:rPr lang="nl-BE" sz="1200" dirty="0">
                <a:solidFill>
                  <a:schemeClr val="dk1"/>
                </a:solidFill>
              </a:rPr>
              <a:t>hat is </a:t>
            </a:r>
            <a:r>
              <a:rPr lang="nl-BE" sz="1200" dirty="0" err="1">
                <a:solidFill>
                  <a:schemeClr val="dk1"/>
                </a:solidFill>
              </a:rPr>
              <a:t>this</a:t>
            </a:r>
            <a:r>
              <a:rPr lang="nl-BE" sz="1200" dirty="0">
                <a:solidFill>
                  <a:schemeClr val="dk1"/>
                </a:solidFill>
              </a:rPr>
              <a:t> course </a:t>
            </a:r>
            <a:r>
              <a:rPr lang="nl-BE" sz="1200" dirty="0" err="1">
                <a:solidFill>
                  <a:schemeClr val="dk1"/>
                </a:solidFill>
              </a:rPr>
              <a:t>about</a:t>
            </a:r>
            <a:r>
              <a:rPr lang="nl-BE" sz="1200" dirty="0">
                <a:solidFill>
                  <a:schemeClr val="dk1"/>
                </a:solidFill>
              </a:rPr>
              <a:t>? </a:t>
            </a:r>
            <a:r>
              <a:rPr lang="nl-BE" sz="1200" dirty="0" err="1">
                <a:solidFill>
                  <a:schemeClr val="dk1"/>
                </a:solidFill>
              </a:rPr>
              <a:t>What</a:t>
            </a:r>
            <a:r>
              <a:rPr lang="nl-BE" sz="1200" dirty="0">
                <a:solidFill>
                  <a:schemeClr val="dk1"/>
                </a:solidFill>
              </a:rPr>
              <a:t> are </a:t>
            </a:r>
            <a:r>
              <a:rPr lang="nl-BE" sz="1200" dirty="0" err="1">
                <a:solidFill>
                  <a:schemeClr val="dk1"/>
                </a:solidFill>
              </a:rPr>
              <a:t>the</a:t>
            </a:r>
            <a:r>
              <a:rPr lang="nl-BE" sz="1200" dirty="0">
                <a:solidFill>
                  <a:schemeClr val="dk1"/>
                </a:solidFill>
              </a:rPr>
              <a:t> </a:t>
            </a:r>
            <a:r>
              <a:rPr lang="nl-BE" sz="1200" dirty="0" err="1">
                <a:solidFill>
                  <a:schemeClr val="dk1"/>
                </a:solidFill>
              </a:rPr>
              <a:t>core</a:t>
            </a:r>
            <a:r>
              <a:rPr lang="nl-BE" sz="1200" dirty="0">
                <a:solidFill>
                  <a:schemeClr val="dk1"/>
                </a:solidFill>
              </a:rPr>
              <a:t> </a:t>
            </a:r>
            <a:r>
              <a:rPr lang="nl-BE" sz="1200" dirty="0" err="1">
                <a:solidFill>
                  <a:schemeClr val="dk1"/>
                </a:solidFill>
              </a:rPr>
              <a:t>themes</a:t>
            </a:r>
            <a:r>
              <a:rPr lang="nl-BE" sz="1200" dirty="0">
                <a:solidFill>
                  <a:schemeClr val="dk1"/>
                </a:solidFill>
              </a:rPr>
              <a:t>?</a:t>
            </a:r>
          </a:p>
          <a:p>
            <a:pPr marL="0" lvl="0" indent="0" algn="l" rtl="0">
              <a:lnSpc>
                <a:spcPct val="115000"/>
              </a:lnSpc>
              <a:spcBef>
                <a:spcPts val="0"/>
              </a:spcBef>
              <a:spcAft>
                <a:spcPts val="0"/>
              </a:spcAft>
              <a:buClr>
                <a:schemeClr val="dk1"/>
              </a:buClr>
              <a:buSzPts val="1100"/>
              <a:buFont typeface="Arial"/>
              <a:buNone/>
            </a:pPr>
            <a:r>
              <a:rPr lang="nl" sz="1200" dirty="0">
                <a:solidFill>
                  <a:schemeClr val="dk1"/>
                </a:solidFill>
              </a:rPr>
              <a:t>• </a:t>
            </a:r>
            <a:r>
              <a:rPr lang="nl-BE" sz="1200" dirty="0" err="1">
                <a:solidFill>
                  <a:schemeClr val="dk1"/>
                </a:solidFill>
              </a:rPr>
              <a:t>What</a:t>
            </a:r>
            <a:r>
              <a:rPr lang="nl-BE" sz="1200" dirty="0">
                <a:solidFill>
                  <a:schemeClr val="dk1"/>
                </a:solidFill>
              </a:rPr>
              <a:t> is </a:t>
            </a:r>
            <a:r>
              <a:rPr lang="nl-BE" sz="1200" dirty="0" err="1">
                <a:solidFill>
                  <a:schemeClr val="dk1"/>
                </a:solidFill>
              </a:rPr>
              <a:t>the</a:t>
            </a:r>
            <a:r>
              <a:rPr lang="nl-BE" sz="1200" dirty="0">
                <a:solidFill>
                  <a:schemeClr val="dk1"/>
                </a:solidFill>
              </a:rPr>
              <a:t> </a:t>
            </a:r>
            <a:r>
              <a:rPr lang="nl-BE" sz="1200" dirty="0" err="1">
                <a:solidFill>
                  <a:schemeClr val="dk1"/>
                </a:solidFill>
              </a:rPr>
              <a:t>study</a:t>
            </a:r>
            <a:r>
              <a:rPr lang="nl-BE" sz="1200" dirty="0">
                <a:solidFill>
                  <a:schemeClr val="dk1"/>
                </a:solidFill>
              </a:rPr>
              <a:t> </a:t>
            </a:r>
            <a:r>
              <a:rPr lang="nl-BE" sz="1200" dirty="0" err="1">
                <a:solidFill>
                  <a:schemeClr val="dk1"/>
                </a:solidFill>
              </a:rPr>
              <a:t>material</a:t>
            </a:r>
            <a:r>
              <a:rPr lang="nl-BE" sz="1200" dirty="0">
                <a:solidFill>
                  <a:schemeClr val="dk1"/>
                </a:solidFill>
              </a:rPr>
              <a:t>? </a:t>
            </a:r>
            <a:r>
              <a:rPr lang="nl-BE" sz="1200" dirty="0" err="1">
                <a:solidFill>
                  <a:schemeClr val="dk1"/>
                </a:solidFill>
              </a:rPr>
              <a:t>Where</a:t>
            </a:r>
            <a:r>
              <a:rPr lang="nl-BE" sz="1200" dirty="0">
                <a:solidFill>
                  <a:schemeClr val="dk1"/>
                </a:solidFill>
              </a:rPr>
              <a:t> </a:t>
            </a:r>
            <a:r>
              <a:rPr lang="nl-BE" sz="1200" dirty="0" err="1">
                <a:solidFill>
                  <a:schemeClr val="dk1"/>
                </a:solidFill>
              </a:rPr>
              <a:t>can</a:t>
            </a:r>
            <a:r>
              <a:rPr lang="nl-BE" sz="1200" dirty="0">
                <a:solidFill>
                  <a:schemeClr val="dk1"/>
                </a:solidFill>
              </a:rPr>
              <a:t> I </a:t>
            </a:r>
            <a:r>
              <a:rPr lang="nl-BE" sz="1200" dirty="0" err="1">
                <a:solidFill>
                  <a:schemeClr val="dk1"/>
                </a:solidFill>
              </a:rPr>
              <a:t>find</a:t>
            </a:r>
            <a:r>
              <a:rPr lang="nl-BE" sz="1200" dirty="0">
                <a:solidFill>
                  <a:schemeClr val="dk1"/>
                </a:solidFill>
              </a:rPr>
              <a:t> </a:t>
            </a:r>
            <a:r>
              <a:rPr lang="nl-BE" sz="1200" dirty="0" err="1">
                <a:solidFill>
                  <a:schemeClr val="dk1"/>
                </a:solidFill>
              </a:rPr>
              <a:t>that</a:t>
            </a:r>
            <a:r>
              <a:rPr lang="nl-BE" sz="1200" dirty="0">
                <a:solidFill>
                  <a:schemeClr val="dk1"/>
                </a:solidFill>
              </a:rPr>
              <a:t> </a:t>
            </a:r>
            <a:r>
              <a:rPr lang="nl-BE" sz="1200" dirty="0" err="1">
                <a:solidFill>
                  <a:schemeClr val="dk1"/>
                </a:solidFill>
              </a:rPr>
              <a:t>study</a:t>
            </a:r>
            <a:r>
              <a:rPr lang="nl-BE" sz="1200" dirty="0">
                <a:solidFill>
                  <a:schemeClr val="dk1"/>
                </a:solidFill>
              </a:rPr>
              <a:t> </a:t>
            </a:r>
            <a:r>
              <a:rPr lang="nl-BE" sz="1200" dirty="0" err="1">
                <a:solidFill>
                  <a:schemeClr val="dk1"/>
                </a:solidFill>
              </a:rPr>
              <a:t>material</a:t>
            </a:r>
            <a:r>
              <a:rPr lang="nl-BE" sz="1200" dirty="0">
                <a:solidFill>
                  <a:schemeClr val="dk1"/>
                </a:solidFill>
              </a:rPr>
              <a:t>?</a:t>
            </a:r>
          </a:p>
          <a:p>
            <a:pPr marL="0" lvl="0" indent="0" algn="l" rtl="0">
              <a:lnSpc>
                <a:spcPct val="115000"/>
              </a:lnSpc>
              <a:spcBef>
                <a:spcPts val="0"/>
              </a:spcBef>
              <a:spcAft>
                <a:spcPts val="0"/>
              </a:spcAft>
              <a:buClr>
                <a:schemeClr val="dk1"/>
              </a:buClr>
              <a:buSzPts val="1100"/>
              <a:buFont typeface="Arial"/>
              <a:buNone/>
            </a:pPr>
            <a:r>
              <a:rPr lang="nl" sz="1200" dirty="0">
                <a:solidFill>
                  <a:schemeClr val="dk1"/>
                </a:solidFill>
              </a:rPr>
              <a:t>• </a:t>
            </a:r>
            <a:r>
              <a:rPr lang="nl-BE" sz="1200" dirty="0">
                <a:solidFill>
                  <a:schemeClr val="dk1"/>
                </a:solidFill>
              </a:rPr>
              <a:t>How </a:t>
            </a:r>
            <a:r>
              <a:rPr lang="nl-BE" sz="1200" dirty="0" err="1">
                <a:solidFill>
                  <a:schemeClr val="dk1"/>
                </a:solidFill>
              </a:rPr>
              <a:t>will</a:t>
            </a:r>
            <a:r>
              <a:rPr lang="nl-BE" sz="1200" dirty="0">
                <a:solidFill>
                  <a:schemeClr val="dk1"/>
                </a:solidFill>
              </a:rPr>
              <a:t> </a:t>
            </a:r>
            <a:r>
              <a:rPr lang="nl-BE" sz="1200" dirty="0" err="1">
                <a:solidFill>
                  <a:schemeClr val="dk1"/>
                </a:solidFill>
              </a:rPr>
              <a:t>the</a:t>
            </a:r>
            <a:r>
              <a:rPr lang="nl-BE" sz="1200" dirty="0">
                <a:solidFill>
                  <a:schemeClr val="dk1"/>
                </a:solidFill>
              </a:rPr>
              <a:t> course </a:t>
            </a:r>
            <a:r>
              <a:rPr lang="nl-BE" sz="1200" dirty="0" err="1">
                <a:solidFill>
                  <a:schemeClr val="dk1"/>
                </a:solidFill>
              </a:rPr>
              <a:t>be</a:t>
            </a:r>
            <a:r>
              <a:rPr lang="nl-BE" sz="1200" dirty="0">
                <a:solidFill>
                  <a:schemeClr val="dk1"/>
                </a:solidFill>
              </a:rPr>
              <a:t> </a:t>
            </a:r>
            <a:r>
              <a:rPr lang="nl-BE" sz="1200" dirty="0" err="1">
                <a:solidFill>
                  <a:schemeClr val="dk1"/>
                </a:solidFill>
              </a:rPr>
              <a:t>evaluated</a:t>
            </a:r>
            <a:r>
              <a:rPr lang="nl-BE" sz="1200" dirty="0">
                <a:solidFill>
                  <a:schemeClr val="dk1"/>
                </a:solidFill>
              </a:rPr>
              <a:t>? </a:t>
            </a:r>
            <a:r>
              <a:rPr lang="nl-BE" sz="1200" dirty="0" err="1">
                <a:solidFill>
                  <a:schemeClr val="dk1"/>
                </a:solidFill>
              </a:rPr>
              <a:t>Which</a:t>
            </a:r>
            <a:r>
              <a:rPr lang="nl-BE" sz="1200" dirty="0">
                <a:solidFill>
                  <a:schemeClr val="dk1"/>
                </a:solidFill>
              </a:rPr>
              <a:t> </a:t>
            </a:r>
            <a:r>
              <a:rPr lang="nl-BE" sz="1200" dirty="0" err="1">
                <a:solidFill>
                  <a:schemeClr val="dk1"/>
                </a:solidFill>
              </a:rPr>
              <a:t>assignments</a:t>
            </a:r>
            <a:r>
              <a:rPr lang="nl-BE" sz="1200" dirty="0">
                <a:solidFill>
                  <a:schemeClr val="dk1"/>
                </a:solidFill>
              </a:rPr>
              <a:t> or </a:t>
            </a:r>
            <a:r>
              <a:rPr lang="nl-BE" sz="1200" dirty="0" err="1">
                <a:solidFill>
                  <a:schemeClr val="dk1"/>
                </a:solidFill>
              </a:rPr>
              <a:t>tasks</a:t>
            </a:r>
            <a:r>
              <a:rPr lang="nl-BE" sz="1200" dirty="0">
                <a:solidFill>
                  <a:schemeClr val="dk1"/>
                </a:solidFill>
              </a:rPr>
              <a:t> do I have </a:t>
            </a:r>
            <a:r>
              <a:rPr lang="nl-BE" sz="1200" dirty="0" err="1">
                <a:solidFill>
                  <a:schemeClr val="dk1"/>
                </a:solidFill>
              </a:rPr>
              <a:t>to</a:t>
            </a:r>
            <a:r>
              <a:rPr lang="nl-BE" sz="1200" dirty="0">
                <a:solidFill>
                  <a:schemeClr val="dk1"/>
                </a:solidFill>
              </a:rPr>
              <a:t> complete? </a:t>
            </a:r>
            <a:r>
              <a:rPr lang="nl-BE" sz="1200" dirty="0" err="1">
                <a:solidFill>
                  <a:schemeClr val="dk1"/>
                </a:solidFill>
              </a:rPr>
              <a:t>Which</a:t>
            </a:r>
            <a:r>
              <a:rPr lang="nl-BE" sz="1200" dirty="0">
                <a:solidFill>
                  <a:schemeClr val="dk1"/>
                </a:solidFill>
              </a:rPr>
              <a:t> </a:t>
            </a:r>
            <a:r>
              <a:rPr lang="nl-BE" sz="1200" dirty="0" err="1">
                <a:solidFill>
                  <a:schemeClr val="dk1"/>
                </a:solidFill>
              </a:rPr>
              <a:t>texts</a:t>
            </a:r>
            <a:r>
              <a:rPr lang="nl-BE" sz="1200" dirty="0">
                <a:solidFill>
                  <a:schemeClr val="dk1"/>
                </a:solidFill>
              </a:rPr>
              <a:t>, </a:t>
            </a:r>
            <a:r>
              <a:rPr lang="nl-BE" sz="1200" dirty="0" err="1">
                <a:solidFill>
                  <a:schemeClr val="dk1"/>
                </a:solidFill>
              </a:rPr>
              <a:t>videos</a:t>
            </a:r>
            <a:r>
              <a:rPr lang="nl-BE" sz="1200" dirty="0">
                <a:solidFill>
                  <a:schemeClr val="dk1"/>
                </a:solidFill>
              </a:rPr>
              <a:t> or </a:t>
            </a:r>
            <a:r>
              <a:rPr lang="nl-BE" sz="1200" dirty="0" err="1">
                <a:solidFill>
                  <a:schemeClr val="dk1"/>
                </a:solidFill>
              </a:rPr>
              <a:t>parts</a:t>
            </a:r>
            <a:r>
              <a:rPr lang="nl-BE" sz="1200" dirty="0">
                <a:solidFill>
                  <a:schemeClr val="dk1"/>
                </a:solidFill>
              </a:rPr>
              <a:t> of a course do I </a:t>
            </a:r>
            <a:r>
              <a:rPr lang="nl-BE" sz="1200" dirty="0" err="1">
                <a:solidFill>
                  <a:schemeClr val="dk1"/>
                </a:solidFill>
              </a:rPr>
              <a:t>need</a:t>
            </a:r>
            <a:r>
              <a:rPr lang="nl-BE" sz="1200" dirty="0">
                <a:solidFill>
                  <a:schemeClr val="dk1"/>
                </a:solidFill>
              </a:rPr>
              <a:t> </a:t>
            </a:r>
            <a:r>
              <a:rPr lang="nl-BE" sz="1200" dirty="0" err="1">
                <a:solidFill>
                  <a:schemeClr val="dk1"/>
                </a:solidFill>
              </a:rPr>
              <a:t>to</a:t>
            </a:r>
            <a:r>
              <a:rPr lang="nl-BE" sz="1200" dirty="0">
                <a:solidFill>
                  <a:schemeClr val="dk1"/>
                </a:solidFill>
              </a:rPr>
              <a:t> </a:t>
            </a:r>
            <a:r>
              <a:rPr lang="nl-BE" sz="1200" dirty="0" err="1">
                <a:solidFill>
                  <a:schemeClr val="dk1"/>
                </a:solidFill>
              </a:rPr>
              <a:t>know</a:t>
            </a:r>
            <a:r>
              <a:rPr lang="nl-BE" sz="1200" dirty="0">
                <a:solidFill>
                  <a:schemeClr val="dk1"/>
                </a:solidFill>
              </a:rPr>
              <a:t>? Is </a:t>
            </a:r>
            <a:r>
              <a:rPr lang="nl-BE" sz="1200" dirty="0" err="1">
                <a:solidFill>
                  <a:schemeClr val="dk1"/>
                </a:solidFill>
              </a:rPr>
              <a:t>there</a:t>
            </a:r>
            <a:r>
              <a:rPr lang="nl-BE" sz="1200" dirty="0">
                <a:solidFill>
                  <a:schemeClr val="dk1"/>
                </a:solidFill>
              </a:rPr>
              <a:t> </a:t>
            </a:r>
            <a:r>
              <a:rPr lang="nl-BE" sz="1200" dirty="0" err="1">
                <a:solidFill>
                  <a:schemeClr val="dk1"/>
                </a:solidFill>
              </a:rPr>
              <a:t>an</a:t>
            </a:r>
            <a:r>
              <a:rPr lang="nl-BE" sz="1200" dirty="0">
                <a:solidFill>
                  <a:schemeClr val="dk1"/>
                </a:solidFill>
              </a:rPr>
              <a:t> </a:t>
            </a:r>
            <a:r>
              <a:rPr lang="nl-BE" sz="1200" dirty="0" err="1">
                <a:solidFill>
                  <a:schemeClr val="dk1"/>
                </a:solidFill>
              </a:rPr>
              <a:t>exam</a:t>
            </a:r>
            <a:r>
              <a:rPr lang="nl-BE" sz="1200" dirty="0">
                <a:solidFill>
                  <a:schemeClr val="dk1"/>
                </a:solidFill>
              </a:rPr>
              <a:t>, a jury or a paper?</a:t>
            </a:r>
          </a:p>
          <a:p>
            <a:pPr marL="0" lvl="0" indent="0" algn="l" rtl="0">
              <a:lnSpc>
                <a:spcPct val="115000"/>
              </a:lnSpc>
              <a:spcBef>
                <a:spcPts val="0"/>
              </a:spcBef>
              <a:spcAft>
                <a:spcPts val="0"/>
              </a:spcAft>
              <a:buNone/>
            </a:pPr>
            <a:endParaRPr sz="1200" dirty="0">
              <a:solidFill>
                <a:schemeClr val="dk1"/>
              </a:solidFill>
            </a:endParaRPr>
          </a:p>
          <a:p>
            <a:pPr marL="0" lvl="0" indent="0" algn="l" rtl="0">
              <a:lnSpc>
                <a:spcPct val="115000"/>
              </a:lnSpc>
              <a:spcBef>
                <a:spcPts val="0"/>
              </a:spcBef>
              <a:spcAft>
                <a:spcPts val="0"/>
              </a:spcAft>
              <a:buNone/>
            </a:pPr>
            <a:r>
              <a:rPr lang="nl-BE" sz="1200" dirty="0" err="1">
                <a:solidFill>
                  <a:schemeClr val="dk1"/>
                </a:solidFill>
              </a:rPr>
              <a:t>Collecting</a:t>
            </a:r>
            <a:r>
              <a:rPr lang="nl-BE" sz="1200" dirty="0">
                <a:solidFill>
                  <a:schemeClr val="dk1"/>
                </a:solidFill>
              </a:rPr>
              <a:t> </a:t>
            </a:r>
            <a:r>
              <a:rPr lang="nl-BE" sz="1200" dirty="0" err="1">
                <a:solidFill>
                  <a:schemeClr val="dk1"/>
                </a:solidFill>
              </a:rPr>
              <a:t>all</a:t>
            </a:r>
            <a:r>
              <a:rPr lang="nl-BE" sz="1200" dirty="0">
                <a:solidFill>
                  <a:schemeClr val="dk1"/>
                </a:solidFill>
              </a:rPr>
              <a:t> </a:t>
            </a:r>
            <a:r>
              <a:rPr lang="nl-BE" sz="1200" dirty="0" err="1">
                <a:solidFill>
                  <a:schemeClr val="dk1"/>
                </a:solidFill>
              </a:rPr>
              <a:t>the</a:t>
            </a:r>
            <a:r>
              <a:rPr lang="nl-BE" sz="1200" dirty="0">
                <a:solidFill>
                  <a:schemeClr val="dk1"/>
                </a:solidFill>
              </a:rPr>
              <a:t> information </a:t>
            </a:r>
            <a:r>
              <a:rPr lang="nl-BE" sz="1200" dirty="0" err="1">
                <a:solidFill>
                  <a:schemeClr val="dk1"/>
                </a:solidFill>
              </a:rPr>
              <a:t>may</a:t>
            </a:r>
            <a:r>
              <a:rPr lang="nl-BE" sz="1200" dirty="0">
                <a:solidFill>
                  <a:schemeClr val="dk1"/>
                </a:solidFill>
              </a:rPr>
              <a:t> take </a:t>
            </a:r>
            <a:r>
              <a:rPr lang="nl-BE" sz="1200" dirty="0" err="1">
                <a:solidFill>
                  <a:schemeClr val="dk1"/>
                </a:solidFill>
              </a:rPr>
              <a:t>some</a:t>
            </a:r>
            <a:r>
              <a:rPr lang="nl-BE" sz="1200" dirty="0">
                <a:solidFill>
                  <a:schemeClr val="dk1"/>
                </a:solidFill>
              </a:rPr>
              <a:t> time, but </a:t>
            </a:r>
            <a:r>
              <a:rPr lang="nl-BE" sz="1200" dirty="0" err="1">
                <a:solidFill>
                  <a:schemeClr val="dk1"/>
                </a:solidFill>
              </a:rPr>
              <a:t>it</a:t>
            </a:r>
            <a:r>
              <a:rPr lang="nl-BE" sz="1200" dirty="0">
                <a:solidFill>
                  <a:schemeClr val="dk1"/>
                </a:solidFill>
              </a:rPr>
              <a:t> </a:t>
            </a:r>
            <a:r>
              <a:rPr lang="nl-BE" sz="1200" dirty="0" err="1">
                <a:solidFill>
                  <a:schemeClr val="dk1"/>
                </a:solidFill>
              </a:rPr>
              <a:t>will</a:t>
            </a:r>
            <a:r>
              <a:rPr lang="nl-BE" sz="1200" dirty="0">
                <a:solidFill>
                  <a:schemeClr val="dk1"/>
                </a:solidFill>
              </a:rPr>
              <a:t> save time in </a:t>
            </a:r>
            <a:r>
              <a:rPr lang="nl-BE" sz="1200" dirty="0" err="1">
                <a:solidFill>
                  <a:schemeClr val="dk1"/>
                </a:solidFill>
              </a:rPr>
              <a:t>the</a:t>
            </a:r>
            <a:r>
              <a:rPr lang="nl-BE" sz="1200" dirty="0">
                <a:solidFill>
                  <a:schemeClr val="dk1"/>
                </a:solidFill>
              </a:rPr>
              <a:t> long term </a:t>
            </a:r>
            <a:r>
              <a:rPr lang="nl-BE" sz="1200" dirty="0" err="1">
                <a:solidFill>
                  <a:schemeClr val="dk1"/>
                </a:solidFill>
              </a:rPr>
              <a:t>because</a:t>
            </a:r>
            <a:r>
              <a:rPr lang="nl-BE" sz="1200" dirty="0">
                <a:solidFill>
                  <a:schemeClr val="dk1"/>
                </a:solidFill>
              </a:rPr>
              <a:t> </a:t>
            </a:r>
            <a:r>
              <a:rPr lang="nl-BE" sz="1200" dirty="0" err="1">
                <a:solidFill>
                  <a:schemeClr val="dk1"/>
                </a:solidFill>
              </a:rPr>
              <a:t>you</a:t>
            </a:r>
            <a:r>
              <a:rPr lang="nl-BE" sz="1200" dirty="0">
                <a:solidFill>
                  <a:schemeClr val="dk1"/>
                </a:solidFill>
              </a:rPr>
              <a:t> do </a:t>
            </a:r>
            <a:r>
              <a:rPr lang="nl-BE" sz="1200" dirty="0" err="1">
                <a:solidFill>
                  <a:schemeClr val="dk1"/>
                </a:solidFill>
              </a:rPr>
              <a:t>not</a:t>
            </a:r>
            <a:r>
              <a:rPr lang="nl-BE" sz="1200" dirty="0">
                <a:solidFill>
                  <a:schemeClr val="dk1"/>
                </a:solidFill>
              </a:rPr>
              <a:t> have </a:t>
            </a:r>
            <a:r>
              <a:rPr lang="nl-BE" sz="1200" dirty="0" err="1">
                <a:solidFill>
                  <a:schemeClr val="dk1"/>
                </a:solidFill>
              </a:rPr>
              <a:t>to</a:t>
            </a:r>
            <a:r>
              <a:rPr lang="nl-BE" sz="1200" dirty="0">
                <a:solidFill>
                  <a:schemeClr val="dk1"/>
                </a:solidFill>
              </a:rPr>
              <a:t> go back </a:t>
            </a:r>
            <a:r>
              <a:rPr lang="nl-BE" sz="1200" dirty="0" err="1">
                <a:solidFill>
                  <a:schemeClr val="dk1"/>
                </a:solidFill>
              </a:rPr>
              <a:t>to</a:t>
            </a:r>
            <a:r>
              <a:rPr lang="nl-BE" sz="1200" dirty="0">
                <a:solidFill>
                  <a:schemeClr val="dk1"/>
                </a:solidFill>
              </a:rPr>
              <a:t> look up </a:t>
            </a:r>
            <a:r>
              <a:rPr lang="nl-BE" sz="1200" dirty="0" err="1">
                <a:solidFill>
                  <a:schemeClr val="dk1"/>
                </a:solidFill>
              </a:rPr>
              <a:t>all</a:t>
            </a:r>
            <a:r>
              <a:rPr lang="nl-BE" sz="1200" dirty="0">
                <a:solidFill>
                  <a:schemeClr val="dk1"/>
                </a:solidFill>
              </a:rPr>
              <a:t> </a:t>
            </a:r>
            <a:r>
              <a:rPr lang="nl-BE" sz="1200" dirty="0" err="1">
                <a:solidFill>
                  <a:schemeClr val="dk1"/>
                </a:solidFill>
              </a:rPr>
              <a:t>that</a:t>
            </a:r>
            <a:r>
              <a:rPr lang="nl-BE" sz="1200" dirty="0">
                <a:solidFill>
                  <a:schemeClr val="dk1"/>
                </a:solidFill>
              </a:rPr>
              <a:t> information.</a:t>
            </a:r>
            <a:endParaRPr sz="1200"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ce2976154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ce2976154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BE" dirty="0"/>
              <a:t>It is important </a:t>
            </a:r>
            <a:r>
              <a:rPr lang="nl-BE" dirty="0" err="1"/>
              <a:t>to</a:t>
            </a:r>
            <a:r>
              <a:rPr lang="nl-BE" dirty="0"/>
              <a:t> </a:t>
            </a:r>
            <a:r>
              <a:rPr lang="nl-BE" dirty="0" err="1"/>
              <a:t>know</a:t>
            </a:r>
            <a:r>
              <a:rPr lang="nl-BE" dirty="0"/>
              <a:t> </a:t>
            </a:r>
            <a:r>
              <a:rPr lang="nl-BE" dirty="0" err="1"/>
              <a:t>when</a:t>
            </a:r>
            <a:r>
              <a:rPr lang="nl-BE" dirty="0"/>
              <a:t> </a:t>
            </a:r>
            <a:r>
              <a:rPr lang="nl-BE" dirty="0" err="1"/>
              <a:t>your</a:t>
            </a:r>
            <a:r>
              <a:rPr lang="nl-BE" dirty="0"/>
              <a:t> </a:t>
            </a:r>
            <a:r>
              <a:rPr lang="nl-BE" dirty="0" err="1"/>
              <a:t>productive</a:t>
            </a:r>
            <a:r>
              <a:rPr lang="nl-BE" dirty="0"/>
              <a:t> </a:t>
            </a:r>
            <a:r>
              <a:rPr lang="nl-BE" dirty="0" err="1"/>
              <a:t>hours</a:t>
            </a:r>
            <a:r>
              <a:rPr lang="nl-BE" dirty="0"/>
              <a:t> are </a:t>
            </a:r>
            <a:r>
              <a:rPr lang="nl-BE" dirty="0" err="1"/>
              <a:t>so</a:t>
            </a:r>
            <a:r>
              <a:rPr lang="nl-BE" dirty="0"/>
              <a:t> </a:t>
            </a:r>
            <a:r>
              <a:rPr lang="nl-BE" dirty="0" err="1"/>
              <a:t>that</a:t>
            </a:r>
            <a:r>
              <a:rPr lang="nl-BE" dirty="0"/>
              <a:t> </a:t>
            </a:r>
            <a:r>
              <a:rPr lang="nl-BE" dirty="0" err="1"/>
              <a:t>you</a:t>
            </a:r>
            <a:r>
              <a:rPr lang="nl-BE" dirty="0"/>
              <a:t> </a:t>
            </a:r>
            <a:r>
              <a:rPr lang="nl-BE" dirty="0" err="1"/>
              <a:t>can</a:t>
            </a:r>
            <a:r>
              <a:rPr lang="nl-BE" dirty="0"/>
              <a:t> plan </a:t>
            </a:r>
            <a:r>
              <a:rPr lang="nl-BE" dirty="0" err="1"/>
              <a:t>the</a:t>
            </a:r>
            <a:r>
              <a:rPr lang="nl-BE" dirty="0"/>
              <a:t> right </a:t>
            </a:r>
            <a:r>
              <a:rPr lang="nl-BE" dirty="0" err="1"/>
              <a:t>things</a:t>
            </a:r>
            <a:r>
              <a:rPr lang="nl-BE" dirty="0"/>
              <a:t> at </a:t>
            </a:r>
            <a:r>
              <a:rPr lang="nl-BE" dirty="0" err="1"/>
              <a:t>those</a:t>
            </a:r>
            <a:r>
              <a:rPr lang="nl-BE" dirty="0"/>
              <a:t> </a:t>
            </a:r>
            <a:r>
              <a:rPr lang="nl-BE" dirty="0" err="1"/>
              <a:t>times</a:t>
            </a:r>
            <a:r>
              <a:rPr lang="nl-BE" dirty="0"/>
              <a:t>. </a:t>
            </a:r>
            <a:r>
              <a:rPr lang="nl-BE" dirty="0" err="1"/>
              <a:t>You</a:t>
            </a:r>
            <a:r>
              <a:rPr lang="nl-BE" dirty="0"/>
              <a:t> have </a:t>
            </a:r>
            <a:r>
              <a:rPr lang="nl-BE" dirty="0" err="1"/>
              <a:t>productive</a:t>
            </a:r>
            <a:r>
              <a:rPr lang="nl-BE" dirty="0"/>
              <a:t>, </a:t>
            </a:r>
            <a:r>
              <a:rPr lang="nl-BE" dirty="0" err="1"/>
              <a:t>less</a:t>
            </a:r>
            <a:r>
              <a:rPr lang="nl-BE" dirty="0"/>
              <a:t> </a:t>
            </a:r>
            <a:r>
              <a:rPr lang="nl-BE" dirty="0" err="1"/>
              <a:t>productive</a:t>
            </a:r>
            <a:r>
              <a:rPr lang="nl-BE" dirty="0"/>
              <a:t>, </a:t>
            </a:r>
            <a:r>
              <a:rPr lang="nl-BE" dirty="0" err="1"/>
              <a:t>unproductive</a:t>
            </a:r>
            <a:r>
              <a:rPr lang="nl-BE" dirty="0"/>
              <a:t> </a:t>
            </a:r>
            <a:r>
              <a:rPr lang="nl-BE" dirty="0" err="1"/>
              <a:t>and</a:t>
            </a:r>
            <a:r>
              <a:rPr lang="nl-BE" dirty="0"/>
              <a:t> lost </a:t>
            </a:r>
            <a:r>
              <a:rPr lang="nl-BE" dirty="0" err="1"/>
              <a:t>hours</a:t>
            </a:r>
            <a:r>
              <a:rPr lang="nl-BE" dirty="0"/>
              <a:t>.</a:t>
            </a:r>
            <a:endParaRPr i="1"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d213ce8639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d213ce8639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c6f5fa4ae9_4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c6f5fa4ae9_4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0" i="0" u="none" strike="noStrike" cap="none" dirty="0">
                <a:solidFill>
                  <a:srgbClr val="000000"/>
                </a:solidFill>
                <a:effectLst/>
                <a:latin typeface="Arial"/>
                <a:ea typeface="Arial"/>
                <a:cs typeface="Arial"/>
                <a:sym typeface="Arial"/>
              </a:rPr>
              <a:t>We now look at the different types of schedules. Do you need structure? Do you like to plan ahead and do you like to know when you should be doing what? Are you someone who needs a well-planned schedule to be able to adhere to it (because otherwise you will let other things take precedence over your planned things)? Then a tight schedule suits you best. With a tight schedule, you plan your entire day. You put your lessons, your assignments and your deadlines in your planning, but also your relaxation, eating moments and sleep, in other words your free time.</a:t>
            </a:r>
          </a:p>
          <a:p>
            <a:pPr marL="158750" indent="0">
              <a:buNone/>
            </a:pPr>
            <a:r>
              <a:rPr lang="en-US" sz="1100" b="0" i="0" u="none" strike="noStrike" cap="none" dirty="0">
                <a:solidFill>
                  <a:srgbClr val="000000"/>
                </a:solidFill>
                <a:effectLst/>
                <a:latin typeface="Arial"/>
                <a:ea typeface="Arial"/>
                <a:cs typeface="Arial"/>
                <a:sym typeface="Arial"/>
              </a:rPr>
              <a:t>When drawing up a tight schedule, it is important that you take unexpected events into account. Working with buffers is the solution for this. Buffers are extra spare time that you provide incase you didn’t got your planned tasks done of for unforeseen circumstances.</a:t>
            </a:r>
            <a:br>
              <a:rPr lang="en-US" sz="1100" b="0" i="0" u="none" strike="noStrike" cap="none" dirty="0">
                <a:solidFill>
                  <a:srgbClr val="000000"/>
                </a:solidFill>
                <a:effectLst/>
                <a:latin typeface="Arial"/>
                <a:ea typeface="Arial"/>
                <a:cs typeface="Arial"/>
                <a:sym typeface="Arial"/>
              </a:rPr>
            </a:br>
            <a:endParaRPr dirty="0"/>
          </a:p>
          <a:p>
            <a:pPr marL="158750" indent="0">
              <a:buNone/>
            </a:pPr>
            <a:r>
              <a:rPr lang="en-US" sz="1100" b="0" i="0" u="none" strike="noStrike" cap="none" dirty="0">
                <a:solidFill>
                  <a:srgbClr val="000000"/>
                </a:solidFill>
                <a:effectLst/>
                <a:latin typeface="Arial"/>
                <a:ea typeface="Arial"/>
                <a:cs typeface="Arial"/>
                <a:sym typeface="Arial"/>
              </a:rPr>
              <a:t>Don't like having your whole day planned out in advance? Do you prefer a little more freedom? Or do you quickly get stressed when you cannot follow your schedule correctly? Then a free schedule is want you need. A free schedule contains all your deadlines and you also plan in advance which day you will work on which deadline or which day you will study for which subject, but not which hours. With </a:t>
            </a:r>
            <a:r>
              <a:rPr lang="en-US" sz="1100" b="0" i="0" u="none" strike="noStrike" cap="none">
                <a:solidFill>
                  <a:srgbClr val="000000"/>
                </a:solidFill>
                <a:effectLst/>
                <a:latin typeface="Arial"/>
                <a:ea typeface="Arial"/>
                <a:cs typeface="Arial"/>
                <a:sym typeface="Arial"/>
              </a:rPr>
              <a:t>this schedue </a:t>
            </a:r>
            <a:r>
              <a:rPr lang="en-US" sz="1100" b="0" i="0" u="none" strike="noStrike" cap="none" dirty="0">
                <a:solidFill>
                  <a:srgbClr val="000000"/>
                </a:solidFill>
                <a:effectLst/>
                <a:latin typeface="Arial"/>
                <a:ea typeface="Arial"/>
                <a:cs typeface="Arial"/>
                <a:sym typeface="Arial"/>
              </a:rPr>
              <a:t>you are more free to choose which course you study in the morning and which one in the afternoon and when you take breaks.</a:t>
            </a:r>
            <a:br>
              <a:rPr lang="en-US" sz="1100" b="0" i="0" u="none" strike="noStrike" cap="none" dirty="0">
                <a:solidFill>
                  <a:srgbClr val="000000"/>
                </a:solidFill>
                <a:effectLst/>
                <a:latin typeface="Arial"/>
                <a:ea typeface="Arial"/>
                <a:cs typeface="Arial"/>
                <a:sym typeface="Arial"/>
              </a:rPr>
            </a:b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cdb0c5cc9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cdb0c5cc9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In addition to a tight or a free schedule, you can also choose between a short-term schedule, namely a day or a week schedule, or a long-term schedule such as a monthly or semester schedule.</a:t>
            </a:r>
          </a:p>
          <a:p>
            <a:pPr marL="0" lvl="0" indent="0" algn="l" rtl="0">
              <a:spcBef>
                <a:spcPts val="0"/>
              </a:spcBef>
              <a:spcAft>
                <a:spcPts val="0"/>
              </a:spcAft>
              <a:buNone/>
            </a:pPr>
            <a:r>
              <a:rPr lang="en-US" dirty="0"/>
              <a:t>You can download the sample plans that you see here via the following link: https://www.luca-arts.be/nl/studiebegeleiding</a:t>
            </a:r>
          </a:p>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In these example schedules, the weekly planner is a tight schedule and the 6-week planner is a free schedule.</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s://www.instagram.com/lucazorgcoaches/" TargetMode="External"/><Relationship Id="rId3" Type="http://schemas.openxmlformats.org/officeDocument/2006/relationships/hyperlink" Target="mailto:annelies.bas@luca-arts.be" TargetMode="External"/><Relationship Id="rId7" Type="http://schemas.openxmlformats.org/officeDocument/2006/relationships/hyperlink" Target="https://www.luca-arts.be/nl/special-needs-students"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www.luca-arts.be/nl/student-met-speciaal-statuut" TargetMode="External"/><Relationship Id="rId5" Type="http://schemas.openxmlformats.org/officeDocument/2006/relationships/hyperlink" Target="mailto:ruth.dehert@luca-arts.be" TargetMode="External"/><Relationship Id="rId4" Type="http://schemas.openxmlformats.org/officeDocument/2006/relationships/hyperlink" Target="mailto:els.verbruggen@luca-arts.be"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nl-BE" dirty="0"/>
              <a:t>Planning </a:t>
            </a:r>
            <a:r>
              <a:rPr lang="nl-BE" dirty="0" err="1"/>
              <a:t>and</a:t>
            </a:r>
            <a:r>
              <a:rPr lang="nl-BE" dirty="0"/>
              <a:t> </a:t>
            </a:r>
            <a:r>
              <a:rPr lang="nl-BE" dirty="0" err="1"/>
              <a:t>organizing</a:t>
            </a:r>
            <a:endParaRPr dirty="0"/>
          </a:p>
        </p:txBody>
      </p:sp>
      <p:sp>
        <p:nvSpPr>
          <p:cNvPr id="60" name="Google Shape;60;p13"/>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nl-BE" dirty="0"/>
              <a:t>For </a:t>
            </a:r>
            <a:r>
              <a:rPr lang="nl-BE" dirty="0" err="1"/>
              <a:t>students</a:t>
            </a:r>
            <a:r>
              <a:rPr lang="nl-BE" dirty="0"/>
              <a:t> of LUCA School of Arts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28" name="Google Shape;128;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nl" dirty="0"/>
              <a:t>To do </a:t>
            </a:r>
            <a:r>
              <a:rPr lang="nl-BE" dirty="0" err="1"/>
              <a:t>schedule</a:t>
            </a:r>
            <a:endParaRPr dirty="0"/>
          </a:p>
        </p:txBody>
      </p:sp>
      <p:pic>
        <p:nvPicPr>
          <p:cNvPr id="129" name="Google Shape;129;p23"/>
          <p:cNvPicPr preferRelativeResize="0"/>
          <p:nvPr/>
        </p:nvPicPr>
        <p:blipFill>
          <a:blip r:embed="rId3">
            <a:alphaModFix/>
          </a:blip>
          <a:stretch>
            <a:fillRect/>
          </a:stretch>
        </p:blipFill>
        <p:spPr>
          <a:xfrm>
            <a:off x="2564500" y="1749475"/>
            <a:ext cx="4210050" cy="2819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114300" lvl="0">
              <a:buSzPts val="1800"/>
            </a:pPr>
            <a:r>
              <a:rPr lang="nl" dirty="0"/>
              <a:t>5. </a:t>
            </a:r>
            <a:r>
              <a:rPr lang="nl-BE" dirty="0" err="1"/>
              <a:t>Prepare</a:t>
            </a:r>
            <a:r>
              <a:rPr lang="nl-BE" dirty="0"/>
              <a:t> </a:t>
            </a:r>
            <a:r>
              <a:rPr lang="nl-BE" dirty="0" err="1"/>
              <a:t>your</a:t>
            </a:r>
            <a:r>
              <a:rPr lang="nl-BE" dirty="0"/>
              <a:t> </a:t>
            </a:r>
            <a:r>
              <a:rPr lang="nl-BE" dirty="0" err="1"/>
              <a:t>schedule</a:t>
            </a:r>
            <a:br>
              <a:rPr lang="nl-BE" dirty="0"/>
            </a:br>
            <a:endParaRPr dirty="0"/>
          </a:p>
        </p:txBody>
      </p:sp>
      <p:sp>
        <p:nvSpPr>
          <p:cNvPr id="135" name="Google Shape;135;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lvl="0">
              <a:buAutoNum type="arabicPeriod"/>
            </a:pPr>
            <a:r>
              <a:rPr lang="nl-BE" dirty="0"/>
              <a:t>Make </a:t>
            </a:r>
            <a:r>
              <a:rPr lang="nl-BE" dirty="0" err="1"/>
              <a:t>an</a:t>
            </a:r>
            <a:r>
              <a:rPr lang="nl-BE" dirty="0"/>
              <a:t> information sheet.</a:t>
            </a:r>
          </a:p>
          <a:p>
            <a:pPr lvl="0">
              <a:buAutoNum type="arabicPeriod"/>
            </a:pPr>
            <a:r>
              <a:rPr lang="nl-BE" dirty="0" err="1"/>
              <a:t>Choose</a:t>
            </a:r>
            <a:r>
              <a:rPr lang="nl-BE" dirty="0"/>
              <a:t> </a:t>
            </a:r>
            <a:r>
              <a:rPr lang="nl-BE" dirty="0" err="1"/>
              <a:t>which</a:t>
            </a:r>
            <a:r>
              <a:rPr lang="nl-BE" dirty="0"/>
              <a:t> type of </a:t>
            </a:r>
            <a:r>
              <a:rPr lang="nl-BE" dirty="0" err="1"/>
              <a:t>schedule</a:t>
            </a:r>
            <a:r>
              <a:rPr lang="nl-BE" dirty="0"/>
              <a:t> </a:t>
            </a:r>
            <a:r>
              <a:rPr lang="nl-BE" dirty="0" err="1"/>
              <a:t>works</a:t>
            </a:r>
            <a:r>
              <a:rPr lang="nl-BE" dirty="0"/>
              <a:t> best </a:t>
            </a:r>
            <a:r>
              <a:rPr lang="nl-BE" dirty="0" err="1"/>
              <a:t>for</a:t>
            </a:r>
            <a:r>
              <a:rPr lang="nl-BE" dirty="0"/>
              <a:t> </a:t>
            </a:r>
            <a:r>
              <a:rPr lang="nl-BE" dirty="0" err="1"/>
              <a:t>you</a:t>
            </a:r>
            <a:r>
              <a:rPr lang="nl-BE" dirty="0"/>
              <a:t>.</a:t>
            </a:r>
            <a:endParaRPr dirty="0"/>
          </a:p>
          <a:p>
            <a:pPr marL="457200" lvl="0" indent="-342900" algn="l" rtl="0">
              <a:spcBef>
                <a:spcPts val="0"/>
              </a:spcBef>
              <a:spcAft>
                <a:spcPts val="0"/>
              </a:spcAft>
              <a:buSzPts val="1800"/>
              <a:buAutoNum type="arabicPeriod"/>
            </a:pPr>
            <a:r>
              <a:rPr lang="nl-BE" dirty="0"/>
              <a:t>Start </a:t>
            </a:r>
            <a:r>
              <a:rPr lang="nl-BE" dirty="0" err="1"/>
              <a:t>filling</a:t>
            </a:r>
            <a:r>
              <a:rPr lang="nl-BE" dirty="0"/>
              <a:t> in </a:t>
            </a:r>
            <a:r>
              <a:rPr lang="nl-BE" dirty="0" err="1"/>
              <a:t>your</a:t>
            </a:r>
            <a:r>
              <a:rPr lang="nl-BE" dirty="0"/>
              <a:t> </a:t>
            </a:r>
            <a:r>
              <a:rPr lang="nl-BE" dirty="0" err="1"/>
              <a:t>schedule</a:t>
            </a:r>
            <a:r>
              <a:rPr lang="nl-BE" dirty="0"/>
              <a:t>.</a:t>
            </a:r>
            <a:endParaRPr dirty="0"/>
          </a:p>
          <a:p>
            <a:pPr marL="914400" lvl="1" indent="-317500" algn="l" rtl="0">
              <a:spcBef>
                <a:spcPts val="0"/>
              </a:spcBef>
              <a:spcAft>
                <a:spcPts val="0"/>
              </a:spcAft>
              <a:buSzPts val="1400"/>
              <a:buAutoNum type="alphaLcPeriod"/>
            </a:pPr>
            <a:r>
              <a:rPr lang="nl-BE" dirty="0"/>
              <a:t>Start </a:t>
            </a:r>
            <a:r>
              <a:rPr lang="nl-BE" dirty="0" err="1"/>
              <a:t>filling</a:t>
            </a:r>
            <a:r>
              <a:rPr lang="nl-BE" dirty="0"/>
              <a:t> in </a:t>
            </a:r>
            <a:r>
              <a:rPr lang="nl-BE" dirty="0" err="1"/>
              <a:t>your</a:t>
            </a:r>
            <a:r>
              <a:rPr lang="nl-BE" dirty="0"/>
              <a:t> deadlines.</a:t>
            </a:r>
            <a:endParaRPr dirty="0"/>
          </a:p>
          <a:p>
            <a:pPr marL="914400" lvl="1" indent="-317500" algn="l" rtl="0">
              <a:spcBef>
                <a:spcPts val="0"/>
              </a:spcBef>
              <a:spcAft>
                <a:spcPts val="0"/>
              </a:spcAft>
              <a:buSzPts val="1400"/>
              <a:buAutoNum type="alphaLcPeriod"/>
            </a:pPr>
            <a:r>
              <a:rPr lang="nl-BE" dirty="0" err="1"/>
              <a:t>Determine</a:t>
            </a:r>
            <a:r>
              <a:rPr lang="nl-BE" dirty="0"/>
              <a:t> </a:t>
            </a:r>
            <a:r>
              <a:rPr lang="nl-BE" dirty="0" err="1"/>
              <a:t>how</a:t>
            </a:r>
            <a:r>
              <a:rPr lang="nl-BE" dirty="0"/>
              <a:t> </a:t>
            </a:r>
            <a:r>
              <a:rPr lang="nl-BE" dirty="0" err="1"/>
              <a:t>much</a:t>
            </a:r>
            <a:r>
              <a:rPr lang="nl-BE" dirty="0"/>
              <a:t> time </a:t>
            </a:r>
            <a:r>
              <a:rPr lang="nl-BE" dirty="0" err="1"/>
              <a:t>you</a:t>
            </a:r>
            <a:r>
              <a:rPr lang="nl-BE" dirty="0"/>
              <a:t> </a:t>
            </a:r>
            <a:r>
              <a:rPr lang="nl-BE" dirty="0" err="1"/>
              <a:t>need</a:t>
            </a:r>
            <a:r>
              <a:rPr lang="nl-BE" dirty="0"/>
              <a:t>.</a:t>
            </a:r>
            <a:endParaRPr dirty="0"/>
          </a:p>
          <a:p>
            <a:pPr marL="914400" lvl="1" indent="-317500" algn="l" rtl="0">
              <a:spcBef>
                <a:spcPts val="0"/>
              </a:spcBef>
              <a:spcAft>
                <a:spcPts val="0"/>
              </a:spcAft>
              <a:buSzPts val="1400"/>
              <a:buAutoNum type="alphaLcPeriod"/>
            </a:pPr>
            <a:r>
              <a:rPr lang="nl-BE" dirty="0" err="1"/>
              <a:t>Use</a:t>
            </a:r>
            <a:r>
              <a:rPr lang="nl-BE" dirty="0"/>
              <a:t> </a:t>
            </a:r>
            <a:r>
              <a:rPr lang="nl-BE" dirty="0" err="1"/>
              <a:t>collors</a:t>
            </a:r>
            <a:endParaRPr dirty="0"/>
          </a:p>
          <a:p>
            <a:pPr marL="457200" lvl="0" indent="-342900" algn="l" rtl="0">
              <a:spcBef>
                <a:spcPts val="0"/>
              </a:spcBef>
              <a:spcAft>
                <a:spcPts val="0"/>
              </a:spcAft>
              <a:buSzPts val="1800"/>
              <a:buAutoNum type="arabicPeriod"/>
            </a:pPr>
            <a:r>
              <a:rPr lang="nl-BE" dirty="0" err="1"/>
              <a:t>Evaluate</a:t>
            </a:r>
            <a:r>
              <a:rPr lang="nl-BE" dirty="0"/>
              <a:t> </a:t>
            </a:r>
            <a:r>
              <a:rPr lang="nl-BE" dirty="0" err="1"/>
              <a:t>and</a:t>
            </a:r>
            <a:r>
              <a:rPr lang="nl-BE" dirty="0"/>
              <a:t> </a:t>
            </a:r>
            <a:r>
              <a:rPr lang="nl-BE" dirty="0" err="1"/>
              <a:t>adjust</a:t>
            </a:r>
            <a:r>
              <a:rPr lang="nl-BE" dirty="0"/>
              <a:t> </a:t>
            </a:r>
            <a:r>
              <a:rPr lang="nl-BE" dirty="0" err="1"/>
              <a:t>if</a:t>
            </a:r>
            <a:r>
              <a:rPr lang="nl-BE" dirty="0"/>
              <a:t> </a:t>
            </a:r>
            <a:r>
              <a:rPr lang="nl-BE" dirty="0" err="1"/>
              <a:t>necessary</a:t>
            </a:r>
            <a:endParaRPr dirty="0"/>
          </a:p>
          <a:p>
            <a:pPr marL="0" lvl="0" indent="0" algn="l" rtl="0">
              <a:spcBef>
                <a:spcPts val="1200"/>
              </a:spcBef>
              <a:spcAft>
                <a:spcPts val="1200"/>
              </a:spcAft>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lvl="0"/>
            <a:r>
              <a:rPr lang="nl" dirty="0"/>
              <a:t>6. </a:t>
            </a:r>
            <a:r>
              <a:rPr lang="nl-BE" dirty="0" err="1"/>
              <a:t>Credits</a:t>
            </a:r>
            <a:endParaRPr dirty="0"/>
          </a:p>
        </p:txBody>
      </p:sp>
      <p:sp>
        <p:nvSpPr>
          <p:cNvPr id="141" name="Google Shape;141;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nl-BE" dirty="0"/>
              <a:t>Guideline: 1 credit </a:t>
            </a:r>
            <a:r>
              <a:rPr lang="nl-BE" dirty="0" err="1"/>
              <a:t>represents</a:t>
            </a:r>
            <a:r>
              <a:rPr lang="nl-BE" dirty="0"/>
              <a:t> 25 </a:t>
            </a:r>
            <a:r>
              <a:rPr lang="nl-BE" dirty="0" err="1"/>
              <a:t>to</a:t>
            </a:r>
            <a:r>
              <a:rPr lang="nl-BE" dirty="0"/>
              <a:t> 30 </a:t>
            </a:r>
            <a:r>
              <a:rPr lang="nl-BE" dirty="0" err="1"/>
              <a:t>hours</a:t>
            </a:r>
            <a:r>
              <a:rPr lang="nl-BE" dirty="0"/>
              <a:t> of </a:t>
            </a:r>
            <a:r>
              <a:rPr lang="nl-BE" dirty="0" err="1"/>
              <a:t>study</a:t>
            </a:r>
            <a:r>
              <a:rPr lang="nl-BE" dirty="0"/>
              <a:t> time. </a:t>
            </a:r>
            <a:r>
              <a:rPr lang="nl-BE" dirty="0" err="1"/>
              <a:t>This</a:t>
            </a:r>
            <a:r>
              <a:rPr lang="nl-BE" dirty="0"/>
              <a:t> </a:t>
            </a:r>
            <a:r>
              <a:rPr lang="nl-BE" dirty="0" err="1"/>
              <a:t>includes</a:t>
            </a:r>
            <a:r>
              <a:rPr lang="nl-BE" dirty="0"/>
              <a:t>:</a:t>
            </a:r>
            <a:endParaRPr dirty="0"/>
          </a:p>
          <a:p>
            <a:pPr marL="457200" lvl="0" indent="-325755" algn="l" rtl="0">
              <a:spcBef>
                <a:spcPts val="1200"/>
              </a:spcBef>
              <a:spcAft>
                <a:spcPts val="0"/>
              </a:spcAft>
              <a:buSzPct val="100000"/>
              <a:buChar char="-"/>
            </a:pPr>
            <a:r>
              <a:rPr lang="nl-BE" dirty="0"/>
              <a:t>Take classes;</a:t>
            </a:r>
          </a:p>
          <a:p>
            <a:pPr marL="457200" lvl="0" indent="-325755" algn="l" rtl="0">
              <a:spcBef>
                <a:spcPts val="0"/>
              </a:spcBef>
              <a:spcAft>
                <a:spcPts val="0"/>
              </a:spcAft>
              <a:buSzPct val="100000"/>
              <a:buChar char="-"/>
            </a:pPr>
            <a:r>
              <a:rPr lang="nl-BE" dirty="0"/>
              <a:t>Make </a:t>
            </a:r>
            <a:r>
              <a:rPr lang="nl-BE" dirty="0" err="1"/>
              <a:t>assignments</a:t>
            </a:r>
            <a:r>
              <a:rPr lang="nl-BE" dirty="0"/>
              <a:t>;</a:t>
            </a:r>
          </a:p>
          <a:p>
            <a:pPr marL="457200" lvl="0" indent="-325755" algn="l" rtl="0">
              <a:spcBef>
                <a:spcPts val="0"/>
              </a:spcBef>
              <a:spcAft>
                <a:spcPts val="0"/>
              </a:spcAft>
              <a:buSzPct val="100000"/>
              <a:buChar char="-"/>
            </a:pPr>
            <a:r>
              <a:rPr lang="nl" dirty="0"/>
              <a:t>Study;</a:t>
            </a:r>
            <a:endParaRPr dirty="0"/>
          </a:p>
          <a:p>
            <a:pPr marL="457200" lvl="0" indent="-325755" algn="l" rtl="0">
              <a:spcBef>
                <a:spcPts val="0"/>
              </a:spcBef>
              <a:spcAft>
                <a:spcPts val="0"/>
              </a:spcAft>
              <a:buSzPct val="100000"/>
              <a:buChar char="-"/>
            </a:pPr>
            <a:r>
              <a:rPr lang="nl" dirty="0"/>
              <a:t>Taking exams.</a:t>
            </a:r>
            <a:endParaRPr dirty="0"/>
          </a:p>
          <a:p>
            <a:pPr marL="0" lvl="0" indent="0" algn="l" rtl="0">
              <a:spcBef>
                <a:spcPts val="1200"/>
              </a:spcBef>
              <a:spcAft>
                <a:spcPts val="0"/>
              </a:spcAft>
              <a:buNone/>
            </a:pPr>
            <a:r>
              <a:rPr lang="nl" dirty="0"/>
              <a:t>Full program = 60 </a:t>
            </a:r>
            <a:r>
              <a:rPr lang="nl-BE" dirty="0" err="1"/>
              <a:t>credits</a:t>
            </a:r>
            <a:r>
              <a:rPr lang="nl" dirty="0"/>
              <a:t> </a:t>
            </a:r>
            <a:endParaRPr dirty="0"/>
          </a:p>
          <a:p>
            <a:pPr marL="0" lvl="0" indent="0" algn="l" rtl="0">
              <a:spcBef>
                <a:spcPts val="1200"/>
              </a:spcBef>
              <a:spcAft>
                <a:spcPts val="0"/>
              </a:spcAft>
              <a:buNone/>
            </a:pPr>
            <a:r>
              <a:rPr lang="nl" dirty="0"/>
              <a:t>60 credits x 25 </a:t>
            </a:r>
            <a:r>
              <a:rPr lang="nl-BE" dirty="0" err="1"/>
              <a:t>to</a:t>
            </a:r>
            <a:r>
              <a:rPr lang="nl" dirty="0"/>
              <a:t> 30 </a:t>
            </a:r>
            <a:r>
              <a:rPr lang="nl-BE" dirty="0" err="1"/>
              <a:t>studytime</a:t>
            </a:r>
            <a:r>
              <a:rPr lang="nl" dirty="0"/>
              <a:t> = 1500 à 1800 </a:t>
            </a:r>
            <a:r>
              <a:rPr lang="nl-BE" dirty="0" err="1"/>
              <a:t>hours</a:t>
            </a:r>
            <a:r>
              <a:rPr lang="nl" dirty="0"/>
              <a:t> </a:t>
            </a:r>
            <a:r>
              <a:rPr lang="nl-BE" dirty="0" err="1"/>
              <a:t>studytime</a:t>
            </a:r>
            <a:r>
              <a:rPr lang="nl" dirty="0"/>
              <a:t> / </a:t>
            </a:r>
            <a:r>
              <a:rPr lang="nl-BE" dirty="0" err="1"/>
              <a:t>academic</a:t>
            </a:r>
            <a:r>
              <a:rPr lang="nl-BE" dirty="0"/>
              <a:t> </a:t>
            </a:r>
            <a:r>
              <a:rPr lang="nl-BE" dirty="0" err="1"/>
              <a:t>year</a:t>
            </a:r>
            <a:r>
              <a:rPr lang="nl" dirty="0"/>
              <a:t>.. </a:t>
            </a:r>
            <a:endParaRPr dirty="0"/>
          </a:p>
          <a:p>
            <a:pPr marL="0" lvl="0" indent="0" algn="l" rtl="0">
              <a:spcBef>
                <a:spcPts val="1200"/>
              </a:spcBef>
              <a:spcAft>
                <a:spcPts val="0"/>
              </a:spcAft>
              <a:buNone/>
            </a:pPr>
            <a:r>
              <a:rPr lang="nl-BE" dirty="0"/>
              <a:t>An </a:t>
            </a:r>
            <a:r>
              <a:rPr lang="nl-BE" dirty="0" err="1"/>
              <a:t>academic</a:t>
            </a:r>
            <a:r>
              <a:rPr lang="nl-BE" dirty="0"/>
              <a:t> </a:t>
            </a:r>
            <a:r>
              <a:rPr lang="nl-BE" dirty="0" err="1"/>
              <a:t>year</a:t>
            </a:r>
            <a:r>
              <a:rPr lang="nl-BE" dirty="0"/>
              <a:t> : 40 weeks.</a:t>
            </a:r>
            <a:r>
              <a:rPr lang="nl" dirty="0"/>
              <a:t> </a:t>
            </a:r>
          </a:p>
          <a:p>
            <a:pPr marL="0" lvl="0" indent="0" algn="l" rtl="0">
              <a:spcBef>
                <a:spcPts val="1200"/>
              </a:spcBef>
              <a:spcAft>
                <a:spcPts val="0"/>
              </a:spcAft>
              <a:buNone/>
            </a:pPr>
            <a:r>
              <a:rPr lang="nl" dirty="0"/>
              <a:t>1800 </a:t>
            </a:r>
            <a:r>
              <a:rPr lang="nl-BE" dirty="0" err="1"/>
              <a:t>hours</a:t>
            </a:r>
            <a:r>
              <a:rPr lang="nl" dirty="0"/>
              <a:t> </a:t>
            </a:r>
            <a:r>
              <a:rPr lang="nl-BE" dirty="0" err="1"/>
              <a:t>study</a:t>
            </a:r>
            <a:r>
              <a:rPr lang="nl-BE" dirty="0"/>
              <a:t> time</a:t>
            </a:r>
            <a:r>
              <a:rPr lang="nl" dirty="0"/>
              <a:t> : 40 </a:t>
            </a:r>
            <a:r>
              <a:rPr lang="nl-BE" dirty="0"/>
              <a:t>weeks</a:t>
            </a:r>
            <a:r>
              <a:rPr lang="nl" dirty="0"/>
              <a:t> = 45 </a:t>
            </a:r>
            <a:r>
              <a:rPr lang="nl-BE" dirty="0" err="1"/>
              <a:t>hours</a:t>
            </a:r>
            <a:r>
              <a:rPr lang="nl-BE" dirty="0"/>
              <a:t>/week </a:t>
            </a:r>
            <a:r>
              <a:rPr lang="nl-BE" dirty="0" err="1"/>
              <a:t>study</a:t>
            </a:r>
            <a:r>
              <a:rPr lang="nl-BE" dirty="0"/>
              <a:t> time.</a:t>
            </a:r>
            <a:endParaRPr dirty="0"/>
          </a:p>
          <a:p>
            <a:pPr marL="0" lvl="0" indent="0" algn="l" rtl="0">
              <a:spcBef>
                <a:spcPts val="1200"/>
              </a:spcBef>
              <a:spcAft>
                <a:spcPts val="1200"/>
              </a:spcAft>
              <a:buNone/>
            </a:pPr>
            <a:r>
              <a:rPr lang="nl-BE" dirty="0" err="1"/>
              <a:t>Example</a:t>
            </a:r>
            <a:r>
              <a:rPr lang="nl" dirty="0"/>
              <a:t>: </a:t>
            </a:r>
            <a:r>
              <a:rPr lang="nl-BE" dirty="0"/>
              <a:t>a course of 3 </a:t>
            </a:r>
            <a:r>
              <a:rPr lang="nl-BE" dirty="0" err="1"/>
              <a:t>credits</a:t>
            </a:r>
            <a:r>
              <a:rPr lang="nl-BE" dirty="0"/>
              <a:t> </a:t>
            </a:r>
            <a:r>
              <a:rPr lang="nl-BE" dirty="0" err="1"/>
              <a:t>requires</a:t>
            </a:r>
            <a:r>
              <a:rPr lang="nl-BE" dirty="0"/>
              <a:t> </a:t>
            </a:r>
            <a:r>
              <a:rPr lang="nl" dirty="0"/>
              <a:t>75 </a:t>
            </a:r>
            <a:r>
              <a:rPr lang="nl-BE" dirty="0" err="1"/>
              <a:t>to</a:t>
            </a:r>
            <a:r>
              <a:rPr lang="nl-BE" dirty="0"/>
              <a:t> </a:t>
            </a:r>
            <a:r>
              <a:rPr lang="nl" dirty="0"/>
              <a:t>90 </a:t>
            </a:r>
            <a:r>
              <a:rPr lang="nl-BE" dirty="0" err="1"/>
              <a:t>hours</a:t>
            </a:r>
            <a:r>
              <a:rPr lang="nl-BE" dirty="0"/>
              <a:t> </a:t>
            </a:r>
            <a:r>
              <a:rPr lang="nl-BE" dirty="0" err="1"/>
              <a:t>study</a:t>
            </a:r>
            <a:r>
              <a:rPr lang="nl-BE" dirty="0"/>
              <a:t> time</a:t>
            </a:r>
            <a:r>
              <a:rPr lang="nl" dirty="0"/>
              <a:t>.</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6"/>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nl-BE" dirty="0" err="1"/>
              <a:t>Questions</a:t>
            </a:r>
            <a:r>
              <a:rPr lang="nl-BE" dirty="0"/>
              <a:t>?</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7"/>
          <p:cNvSpPr txBox="1">
            <a:spLocks noGrp="1"/>
          </p:cNvSpPr>
          <p:nvPr>
            <p:ph type="title"/>
          </p:nvPr>
        </p:nvSpPr>
        <p:spPr>
          <a:xfrm>
            <a:off x="1317325" y="518050"/>
            <a:ext cx="7515000" cy="499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52" name="Google Shape;152;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114300" lvl="0" indent="0">
              <a:lnSpc>
                <a:spcPct val="90000"/>
              </a:lnSpc>
              <a:buClr>
                <a:schemeClr val="dk1"/>
              </a:buClr>
              <a:buSzPts val="2800"/>
              <a:buNone/>
            </a:pPr>
            <a:r>
              <a:rPr lang="en-US" sz="2000" dirty="0"/>
              <a:t>If you have questions, remarks or if you need extra guidance, you can contact </a:t>
            </a:r>
            <a:r>
              <a:rPr lang="nl-BE" sz="2000" dirty="0" err="1"/>
              <a:t>the</a:t>
            </a:r>
            <a:r>
              <a:rPr lang="nl-BE" sz="2000" dirty="0"/>
              <a:t> </a:t>
            </a:r>
            <a:r>
              <a:rPr lang="nl-BE" sz="2000" dirty="0" err="1"/>
              <a:t>study</a:t>
            </a:r>
            <a:r>
              <a:rPr lang="nl-BE" sz="2000" dirty="0"/>
              <a:t> </a:t>
            </a:r>
            <a:r>
              <a:rPr lang="nl-BE" sz="2000" dirty="0" err="1"/>
              <a:t>needs</a:t>
            </a:r>
            <a:r>
              <a:rPr lang="nl-BE" sz="2000" dirty="0"/>
              <a:t> assessors</a:t>
            </a:r>
            <a:r>
              <a:rPr lang="en-US" sz="2000" dirty="0"/>
              <a:t> of your campus</a:t>
            </a:r>
          </a:p>
          <a:p>
            <a:pPr marL="0" lvl="0" indent="0" algn="l" rtl="0">
              <a:spcBef>
                <a:spcPts val="1200"/>
              </a:spcBef>
              <a:spcAft>
                <a:spcPts val="0"/>
              </a:spcAft>
              <a:buNone/>
            </a:pPr>
            <a:r>
              <a:rPr lang="nl" sz="1900" dirty="0"/>
              <a:t>→ Anne-Lies Bas </a:t>
            </a:r>
            <a:r>
              <a:rPr lang="nl-BE" sz="1900" dirty="0" err="1"/>
              <a:t>for</a:t>
            </a:r>
            <a:r>
              <a:rPr lang="nl" sz="1900" dirty="0"/>
              <a:t> Genk </a:t>
            </a:r>
            <a:r>
              <a:rPr lang="nl-BE" sz="1900" dirty="0" err="1"/>
              <a:t>and</a:t>
            </a:r>
            <a:r>
              <a:rPr lang="nl" sz="1900" dirty="0"/>
              <a:t> Leuven - </a:t>
            </a:r>
            <a:r>
              <a:rPr lang="nl" sz="1900" u="sng" dirty="0">
                <a:solidFill>
                  <a:schemeClr val="hlink"/>
                </a:solidFill>
                <a:hlinkClick r:id="rId3"/>
              </a:rPr>
              <a:t>annelies.bas@luca-arts.be</a:t>
            </a:r>
            <a:r>
              <a:rPr lang="nl" sz="1900" dirty="0"/>
              <a:t> </a:t>
            </a:r>
            <a:endParaRPr sz="1900" dirty="0"/>
          </a:p>
          <a:p>
            <a:pPr marL="0" lvl="0" indent="0" algn="l" rtl="0">
              <a:spcBef>
                <a:spcPts val="1200"/>
              </a:spcBef>
              <a:spcAft>
                <a:spcPts val="0"/>
              </a:spcAft>
              <a:buNone/>
            </a:pPr>
            <a:r>
              <a:rPr lang="nl" sz="1900" dirty="0"/>
              <a:t>→ Els Verbruggen </a:t>
            </a:r>
            <a:r>
              <a:rPr lang="nl-BE" sz="1900" dirty="0" err="1"/>
              <a:t>for</a:t>
            </a:r>
            <a:r>
              <a:rPr lang="nl" sz="1900" dirty="0"/>
              <a:t> Brussel </a:t>
            </a:r>
            <a:r>
              <a:rPr lang="nl-BE" sz="1900" dirty="0" err="1"/>
              <a:t>and</a:t>
            </a:r>
            <a:r>
              <a:rPr lang="nl" sz="1900" dirty="0"/>
              <a:t> Vorst - </a:t>
            </a:r>
            <a:r>
              <a:rPr lang="nl" sz="1900" u="sng" dirty="0">
                <a:solidFill>
                  <a:schemeClr val="hlink"/>
                </a:solidFill>
                <a:hlinkClick r:id="rId4"/>
              </a:rPr>
              <a:t>els.verbruggen@luca-arts.be</a:t>
            </a:r>
            <a:r>
              <a:rPr lang="nl" sz="1900" dirty="0"/>
              <a:t> </a:t>
            </a:r>
            <a:endParaRPr sz="1900" dirty="0"/>
          </a:p>
          <a:p>
            <a:pPr marL="0" lvl="0" indent="0" algn="l" rtl="0">
              <a:spcBef>
                <a:spcPts val="1200"/>
              </a:spcBef>
              <a:spcAft>
                <a:spcPts val="0"/>
              </a:spcAft>
              <a:buNone/>
            </a:pPr>
            <a:r>
              <a:rPr lang="nl" sz="1900" dirty="0"/>
              <a:t>→ Ruth De Hert </a:t>
            </a:r>
            <a:r>
              <a:rPr lang="nl-BE" sz="1900" dirty="0" err="1"/>
              <a:t>for</a:t>
            </a:r>
            <a:r>
              <a:rPr lang="nl" sz="1900" dirty="0"/>
              <a:t> Gent - </a:t>
            </a:r>
            <a:r>
              <a:rPr lang="nl" sz="1900" u="sng" dirty="0">
                <a:solidFill>
                  <a:schemeClr val="hlink"/>
                </a:solidFill>
                <a:hlinkClick r:id="rId5"/>
              </a:rPr>
              <a:t>ruth.dehert@luca-arts.be</a:t>
            </a:r>
            <a:r>
              <a:rPr lang="nl" sz="1900" dirty="0"/>
              <a:t> </a:t>
            </a:r>
            <a:endParaRPr sz="1900" dirty="0"/>
          </a:p>
          <a:p>
            <a:pPr marL="0" lvl="0" indent="0" algn="r">
              <a:spcBef>
                <a:spcPts val="1200"/>
              </a:spcBef>
              <a:buNone/>
            </a:pPr>
            <a:r>
              <a:rPr lang="nl" sz="1700" dirty="0"/>
              <a:t>Website:</a:t>
            </a:r>
            <a:r>
              <a:rPr lang="nl" sz="1700" dirty="0">
                <a:uFill>
                  <a:noFill/>
                </a:uFill>
                <a:hlinkClick r:id="rId6"/>
              </a:rPr>
              <a:t> </a:t>
            </a:r>
            <a:r>
              <a:rPr lang="nl-BE" sz="1700" u="sng" dirty="0">
                <a:hlinkClick r:id="rId7"/>
              </a:rPr>
              <a:t>https://www.luca-arts.be/nl/special-needs-students</a:t>
            </a:r>
            <a:r>
              <a:rPr lang="nl-BE" sz="1700" u="sng" dirty="0"/>
              <a:t> </a:t>
            </a:r>
            <a:br>
              <a:rPr lang="nl" sz="1700" dirty="0"/>
            </a:br>
            <a:r>
              <a:rPr lang="nl" sz="1700" dirty="0"/>
              <a:t>Instagram:</a:t>
            </a:r>
            <a:r>
              <a:rPr lang="nl" sz="1700" dirty="0">
                <a:uFill>
                  <a:noFill/>
                </a:uFill>
                <a:hlinkClick r:id="rId8"/>
              </a:rPr>
              <a:t> </a:t>
            </a:r>
            <a:r>
              <a:rPr lang="nl" sz="1700" u="sng" dirty="0">
                <a:hlinkClick r:id="rId8"/>
              </a:rPr>
              <a:t>https://www.instagram.com/lucazorgcoaches/</a:t>
            </a:r>
            <a:endParaRPr sz="1700" u="sng" dirty="0"/>
          </a:p>
          <a:p>
            <a:pPr marL="0" lvl="0" indent="0" algn="ctr" rtl="0">
              <a:spcBef>
                <a:spcPts val="1200"/>
              </a:spcBef>
              <a:spcAft>
                <a:spcPts val="0"/>
              </a:spcAft>
              <a:buNone/>
            </a:pPr>
            <a:endParaRPr sz="2300" dirty="0"/>
          </a:p>
          <a:p>
            <a:pPr marL="0" lvl="0" indent="0" algn="l" rtl="0">
              <a:spcBef>
                <a:spcPts val="1200"/>
              </a:spcBef>
              <a:spcAft>
                <a:spcPts val="1200"/>
              </a:spcAft>
              <a:buNone/>
            </a:pPr>
            <a:endParaRPr sz="1400" dirty="0">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nl-BE" dirty="0" err="1"/>
              <a:t>Finally</a:t>
            </a:r>
            <a:r>
              <a:rPr lang="nl-BE" dirty="0"/>
              <a:t> </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0"/>
          <p:cNvSpPr txBox="1">
            <a:spLocks noGrp="1"/>
          </p:cNvSpPr>
          <p:nvPr>
            <p:ph type="title"/>
          </p:nvPr>
        </p:nvSpPr>
        <p:spPr>
          <a:xfrm>
            <a:off x="1317325" y="518050"/>
            <a:ext cx="7515000" cy="499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69" name="Google Shape;169;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228600" lvl="0" indent="-228600">
              <a:lnSpc>
                <a:spcPct val="90000"/>
              </a:lnSpc>
              <a:spcBef>
                <a:spcPts val="1000"/>
              </a:spcBef>
              <a:buClr>
                <a:schemeClr val="dk1"/>
              </a:buClr>
              <a:buSzPts val="2400"/>
            </a:pPr>
            <a:r>
              <a:rPr lang="en-US" dirty="0"/>
              <a:t>This online workshop was the first step in learning how to take notes 💪</a:t>
            </a:r>
          </a:p>
          <a:p>
            <a:pPr marL="228600" lvl="0" indent="-228600">
              <a:lnSpc>
                <a:spcPct val="90000"/>
              </a:lnSpc>
              <a:spcBef>
                <a:spcPts val="1000"/>
              </a:spcBef>
              <a:buClr>
                <a:schemeClr val="dk1"/>
              </a:buClr>
              <a:buSzPts val="2400"/>
            </a:pPr>
            <a:r>
              <a:rPr lang="en-US" dirty="0"/>
              <a:t>Try out the tips as much as possible </a:t>
            </a:r>
          </a:p>
          <a:p>
            <a:pPr marL="228600" indent="-228600">
              <a:lnSpc>
                <a:spcPct val="90000"/>
              </a:lnSpc>
              <a:spcBef>
                <a:spcPts val="1000"/>
              </a:spcBef>
              <a:buClr>
                <a:schemeClr val="dk1"/>
              </a:buClr>
              <a:buSzPts val="2400"/>
            </a:pPr>
            <a:r>
              <a:rPr lang="en-US" dirty="0"/>
              <a:t>Every beginning is difficult but doing it will make it more easy</a:t>
            </a:r>
          </a:p>
          <a:p>
            <a:pPr marL="228600" lvl="0" indent="-228600">
              <a:lnSpc>
                <a:spcPct val="90000"/>
              </a:lnSpc>
              <a:spcBef>
                <a:spcPts val="1000"/>
              </a:spcBef>
              <a:buClr>
                <a:schemeClr val="dk1"/>
              </a:buClr>
              <a:buSzPts val="2400"/>
            </a:pPr>
            <a:endParaRPr lang="en-US" dirty="0"/>
          </a:p>
          <a:p>
            <a:pPr marL="0" lvl="0" indent="0" algn="ctr" rtl="0">
              <a:spcBef>
                <a:spcPts val="1200"/>
              </a:spcBef>
              <a:spcAft>
                <a:spcPts val="0"/>
              </a:spcAft>
              <a:buNone/>
            </a:pPr>
            <a:endParaRPr sz="3700" dirty="0"/>
          </a:p>
          <a:p>
            <a:pPr marL="0" lvl="0" indent="0" algn="ctr" rtl="0">
              <a:spcBef>
                <a:spcPts val="1200"/>
              </a:spcBef>
              <a:spcAft>
                <a:spcPts val="0"/>
              </a:spcAft>
              <a:buNone/>
            </a:pPr>
            <a:r>
              <a:rPr lang="nl-BE" sz="3700" dirty="0"/>
              <a:t>We </a:t>
            </a:r>
            <a:r>
              <a:rPr lang="nl-BE" sz="3700" dirty="0" err="1"/>
              <a:t>wish</a:t>
            </a:r>
            <a:r>
              <a:rPr lang="nl-BE" sz="3700" dirty="0"/>
              <a:t> </a:t>
            </a:r>
            <a:r>
              <a:rPr lang="nl-BE" sz="3700" dirty="0" err="1"/>
              <a:t>you</a:t>
            </a:r>
            <a:r>
              <a:rPr lang="nl-BE" sz="3700" dirty="0"/>
              <a:t> </a:t>
            </a:r>
            <a:r>
              <a:rPr lang="nl-BE" sz="3700" dirty="0" err="1"/>
              <a:t>goodluck</a:t>
            </a:r>
            <a:r>
              <a:rPr lang="nl-BE" sz="3700" dirty="0"/>
              <a:t>!</a:t>
            </a:r>
            <a:endParaRPr sz="1400" dirty="0"/>
          </a:p>
          <a:p>
            <a:pPr marL="0" lvl="0" indent="0" algn="l" rtl="0">
              <a:spcBef>
                <a:spcPts val="1200"/>
              </a:spcBef>
              <a:spcAft>
                <a:spcPts val="1200"/>
              </a:spcAft>
              <a:buNone/>
            </a:pPr>
            <a:endParaRPr sz="1400" dirty="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1317325" y="518050"/>
            <a:ext cx="7515000" cy="499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l-BE" dirty="0"/>
              <a:t>Info in advance</a:t>
            </a:r>
            <a:endParaRPr dirty="0"/>
          </a:p>
        </p:txBody>
      </p:sp>
      <p:sp>
        <p:nvSpPr>
          <p:cNvPr id="66" name="Google Shape;66;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lvl="0"/>
            <a:r>
              <a:rPr lang="nl" dirty="0"/>
              <a:t>This workshop was made by </a:t>
            </a:r>
            <a:r>
              <a:rPr lang="nl-BE" dirty="0" err="1"/>
              <a:t>the</a:t>
            </a:r>
            <a:r>
              <a:rPr lang="nl-BE" dirty="0"/>
              <a:t> </a:t>
            </a:r>
            <a:r>
              <a:rPr lang="nl-BE" dirty="0" err="1"/>
              <a:t>study</a:t>
            </a:r>
            <a:r>
              <a:rPr lang="nl-BE" dirty="0"/>
              <a:t> </a:t>
            </a:r>
            <a:r>
              <a:rPr lang="nl-BE" dirty="0" err="1"/>
              <a:t>needs</a:t>
            </a:r>
            <a:r>
              <a:rPr lang="nl-BE" dirty="0"/>
              <a:t> assessors</a:t>
            </a:r>
            <a:r>
              <a:rPr lang="nl" dirty="0"/>
              <a:t> </a:t>
            </a:r>
            <a:r>
              <a:rPr lang="nl-BE" dirty="0"/>
              <a:t>of</a:t>
            </a:r>
            <a:r>
              <a:rPr lang="nl" dirty="0"/>
              <a:t> LUCA School of Arts.</a:t>
            </a:r>
            <a:br>
              <a:rPr lang="nl" dirty="0"/>
            </a:br>
            <a:endParaRPr sz="400" dirty="0"/>
          </a:p>
          <a:p>
            <a:pPr marL="457200" lvl="0" indent="-342900" algn="l" rtl="0">
              <a:spcBef>
                <a:spcPts val="1200"/>
              </a:spcBef>
              <a:spcAft>
                <a:spcPts val="0"/>
              </a:spcAft>
              <a:buSzPts val="1800"/>
              <a:buChar char="●"/>
            </a:pPr>
            <a:r>
              <a:rPr lang="nl-BE" dirty="0"/>
              <a:t>T</a:t>
            </a:r>
            <a:r>
              <a:rPr lang="nl" dirty="0"/>
              <a:t>his symbol:            </a:t>
            </a:r>
            <a:r>
              <a:rPr lang="nl-BE" dirty="0"/>
              <a:t>shows </a:t>
            </a:r>
            <a:r>
              <a:rPr lang="nl-BE" dirty="0" err="1"/>
              <a:t>that</a:t>
            </a:r>
            <a:r>
              <a:rPr lang="nl-BE" dirty="0"/>
              <a:t> </a:t>
            </a:r>
            <a:r>
              <a:rPr lang="nl-BE" dirty="0" err="1"/>
              <a:t>it</a:t>
            </a:r>
            <a:r>
              <a:rPr lang="nl-BE" dirty="0"/>
              <a:t> is time </a:t>
            </a:r>
            <a:r>
              <a:rPr lang="nl-BE" dirty="0" err="1"/>
              <a:t>for</a:t>
            </a:r>
            <a:r>
              <a:rPr lang="nl-BE" dirty="0"/>
              <a:t> </a:t>
            </a:r>
            <a:r>
              <a:rPr lang="nl-BE" dirty="0" err="1"/>
              <a:t>an</a:t>
            </a:r>
            <a:r>
              <a:rPr lang="nl-BE" dirty="0"/>
              <a:t> </a:t>
            </a:r>
            <a:r>
              <a:rPr lang="nl-BE" dirty="0" err="1"/>
              <a:t>exercise</a:t>
            </a:r>
            <a:r>
              <a:rPr lang="nl-BE" dirty="0"/>
              <a:t>.</a:t>
            </a:r>
            <a:br>
              <a:rPr lang="nl" dirty="0"/>
            </a:br>
            <a:endParaRPr dirty="0"/>
          </a:p>
          <a:p>
            <a:pPr lvl="0"/>
            <a:r>
              <a:rPr lang="nl-BE" dirty="0" err="1"/>
              <a:t>If</a:t>
            </a:r>
            <a:r>
              <a:rPr lang="nl-BE" dirty="0"/>
              <a:t> </a:t>
            </a:r>
            <a:r>
              <a:rPr lang="nl-BE" dirty="0" err="1"/>
              <a:t>you</a:t>
            </a:r>
            <a:r>
              <a:rPr lang="nl-BE" dirty="0"/>
              <a:t> want more information </a:t>
            </a:r>
            <a:r>
              <a:rPr lang="nl-BE" dirty="0" err="1"/>
              <a:t>about</a:t>
            </a:r>
            <a:r>
              <a:rPr lang="nl-BE" dirty="0"/>
              <a:t> </a:t>
            </a:r>
            <a:r>
              <a:rPr lang="nl-BE" dirty="0" err="1"/>
              <a:t>this</a:t>
            </a:r>
            <a:r>
              <a:rPr lang="nl-BE" dirty="0"/>
              <a:t> or </a:t>
            </a:r>
            <a:r>
              <a:rPr lang="nl-BE" dirty="0" err="1"/>
              <a:t>other</a:t>
            </a:r>
            <a:r>
              <a:rPr lang="nl-BE" dirty="0"/>
              <a:t> workshops, </a:t>
            </a:r>
            <a:r>
              <a:rPr lang="nl-BE" dirty="0" err="1"/>
              <a:t>you</a:t>
            </a:r>
            <a:r>
              <a:rPr lang="nl-BE" dirty="0"/>
              <a:t> </a:t>
            </a:r>
            <a:r>
              <a:rPr lang="nl-BE" dirty="0" err="1"/>
              <a:t>can</a:t>
            </a:r>
            <a:r>
              <a:rPr lang="nl-BE" dirty="0"/>
              <a:t> contact </a:t>
            </a:r>
            <a:r>
              <a:rPr lang="nl-BE" dirty="0" err="1"/>
              <a:t>the</a:t>
            </a:r>
            <a:r>
              <a:rPr lang="nl-BE" dirty="0"/>
              <a:t> </a:t>
            </a:r>
            <a:r>
              <a:rPr lang="nl-BE" dirty="0" err="1"/>
              <a:t>study</a:t>
            </a:r>
            <a:r>
              <a:rPr lang="nl-BE" dirty="0"/>
              <a:t> </a:t>
            </a:r>
            <a:r>
              <a:rPr lang="nl-BE" dirty="0" err="1"/>
              <a:t>needs</a:t>
            </a:r>
            <a:r>
              <a:rPr lang="nl-BE" dirty="0"/>
              <a:t> assessors</a:t>
            </a:r>
            <a:r>
              <a:rPr lang="en-US" dirty="0"/>
              <a:t> </a:t>
            </a:r>
            <a:r>
              <a:rPr lang="nl-BE" dirty="0"/>
              <a:t>. </a:t>
            </a:r>
            <a:r>
              <a:rPr lang="nl-BE" dirty="0" err="1"/>
              <a:t>You</a:t>
            </a:r>
            <a:r>
              <a:rPr lang="nl-BE" dirty="0"/>
              <a:t> </a:t>
            </a:r>
            <a:r>
              <a:rPr lang="nl-BE" dirty="0" err="1"/>
              <a:t>can</a:t>
            </a:r>
            <a:r>
              <a:rPr lang="nl-BE" dirty="0"/>
              <a:t> </a:t>
            </a:r>
            <a:r>
              <a:rPr lang="nl-BE" dirty="0" err="1"/>
              <a:t>find</a:t>
            </a:r>
            <a:r>
              <a:rPr lang="nl-BE" dirty="0"/>
              <a:t> </a:t>
            </a:r>
            <a:r>
              <a:rPr lang="nl-BE" dirty="0" err="1"/>
              <a:t>their</a:t>
            </a:r>
            <a:r>
              <a:rPr lang="nl-BE" dirty="0"/>
              <a:t> </a:t>
            </a:r>
            <a:r>
              <a:rPr lang="nl-BE" dirty="0" err="1"/>
              <a:t>names</a:t>
            </a:r>
            <a:r>
              <a:rPr lang="nl-BE" dirty="0"/>
              <a:t> </a:t>
            </a:r>
            <a:r>
              <a:rPr lang="nl-BE" dirty="0" err="1"/>
              <a:t>and</a:t>
            </a:r>
            <a:r>
              <a:rPr lang="nl-BE" dirty="0"/>
              <a:t> contact details at </a:t>
            </a:r>
            <a:r>
              <a:rPr lang="nl-BE" dirty="0" err="1"/>
              <a:t>the</a:t>
            </a:r>
            <a:r>
              <a:rPr lang="nl-BE" dirty="0"/>
              <a:t> end of </a:t>
            </a:r>
            <a:r>
              <a:rPr lang="nl-BE" dirty="0" err="1"/>
              <a:t>the</a:t>
            </a:r>
            <a:r>
              <a:rPr lang="nl-BE" dirty="0"/>
              <a:t> PowerPoint.</a:t>
            </a:r>
            <a:endParaRPr dirty="0"/>
          </a:p>
          <a:p>
            <a:pPr marL="0" lvl="0" indent="0" algn="l" rtl="0">
              <a:spcBef>
                <a:spcPts val="1200"/>
              </a:spcBef>
              <a:spcAft>
                <a:spcPts val="1200"/>
              </a:spcAft>
              <a:buNone/>
            </a:pPr>
            <a:endParaRPr dirty="0"/>
          </a:p>
        </p:txBody>
      </p:sp>
      <p:pic>
        <p:nvPicPr>
          <p:cNvPr id="67" name="Google Shape;67;p14"/>
          <p:cNvPicPr preferRelativeResize="0"/>
          <p:nvPr/>
        </p:nvPicPr>
        <p:blipFill>
          <a:blip r:embed="rId3">
            <a:alphaModFix/>
          </a:blip>
          <a:stretch>
            <a:fillRect/>
          </a:stretch>
        </p:blipFill>
        <p:spPr>
          <a:xfrm>
            <a:off x="2170444" y="1695542"/>
            <a:ext cx="506039" cy="499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1317325" y="518050"/>
            <a:ext cx="7515000" cy="499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l-BE" dirty="0" err="1"/>
              <a:t>What</a:t>
            </a:r>
            <a:r>
              <a:rPr lang="nl-BE" dirty="0"/>
              <a:t> </a:t>
            </a:r>
            <a:r>
              <a:rPr lang="nl-BE" dirty="0" err="1"/>
              <a:t>can</a:t>
            </a:r>
            <a:r>
              <a:rPr lang="nl-BE" dirty="0"/>
              <a:t> </a:t>
            </a:r>
            <a:r>
              <a:rPr lang="nl-BE" dirty="0" err="1"/>
              <a:t>you</a:t>
            </a:r>
            <a:r>
              <a:rPr lang="nl-BE" dirty="0"/>
              <a:t> </a:t>
            </a:r>
            <a:r>
              <a:rPr lang="nl-BE" dirty="0" err="1"/>
              <a:t>expect</a:t>
            </a:r>
            <a:r>
              <a:rPr lang="nl-BE" dirty="0"/>
              <a:t> </a:t>
            </a:r>
            <a:r>
              <a:rPr lang="nl-BE" dirty="0" err="1"/>
              <a:t>from</a:t>
            </a:r>
            <a:r>
              <a:rPr lang="nl-BE" dirty="0"/>
              <a:t> </a:t>
            </a:r>
            <a:r>
              <a:rPr lang="nl-BE" dirty="0" err="1"/>
              <a:t>this</a:t>
            </a:r>
            <a:r>
              <a:rPr lang="nl-BE" dirty="0"/>
              <a:t> online workshop?</a:t>
            </a:r>
            <a:endParaRPr dirty="0"/>
          </a:p>
        </p:txBody>
      </p:sp>
      <p:sp>
        <p:nvSpPr>
          <p:cNvPr id="73" name="Google Shape;73;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nl-BE" dirty="0" err="1"/>
              <a:t>Current</a:t>
            </a:r>
            <a:r>
              <a:rPr lang="nl-BE" dirty="0"/>
              <a:t> approach</a:t>
            </a:r>
          </a:p>
          <a:p>
            <a:pPr marL="457200" lvl="0" indent="-342900" algn="l" rtl="0">
              <a:spcBef>
                <a:spcPts val="0"/>
              </a:spcBef>
              <a:spcAft>
                <a:spcPts val="0"/>
              </a:spcAft>
              <a:buSzPts val="1800"/>
              <a:buAutoNum type="arabicPeriod"/>
            </a:pPr>
            <a:r>
              <a:rPr lang="nl-BE" dirty="0"/>
              <a:t>Information sheet</a:t>
            </a:r>
          </a:p>
          <a:p>
            <a:pPr marL="457200" lvl="0" indent="-342900" algn="l" rtl="0">
              <a:spcBef>
                <a:spcPts val="0"/>
              </a:spcBef>
              <a:spcAft>
                <a:spcPts val="0"/>
              </a:spcAft>
              <a:buSzPts val="1800"/>
              <a:buAutoNum type="arabicPeriod"/>
            </a:pPr>
            <a:r>
              <a:rPr lang="nl-BE" dirty="0" err="1"/>
              <a:t>Productive</a:t>
            </a:r>
            <a:r>
              <a:rPr lang="nl-BE" dirty="0"/>
              <a:t> </a:t>
            </a:r>
            <a:r>
              <a:rPr lang="nl-BE" dirty="0" err="1"/>
              <a:t>hours</a:t>
            </a:r>
            <a:endParaRPr lang="nl-BE" dirty="0"/>
          </a:p>
          <a:p>
            <a:pPr marL="457200" lvl="0" indent="-342900" algn="l" rtl="0">
              <a:spcBef>
                <a:spcPts val="0"/>
              </a:spcBef>
              <a:spcAft>
                <a:spcPts val="0"/>
              </a:spcAft>
              <a:buSzPts val="1800"/>
              <a:buAutoNum type="arabicPeriod"/>
            </a:pPr>
            <a:r>
              <a:rPr lang="nl-BE" dirty="0"/>
              <a:t>Types of </a:t>
            </a:r>
            <a:r>
              <a:rPr lang="nl-BE" dirty="0" err="1"/>
              <a:t>schedules</a:t>
            </a:r>
            <a:endParaRPr lang="nl-BE" dirty="0"/>
          </a:p>
          <a:p>
            <a:pPr marL="457200" lvl="0" indent="-342900" algn="l" rtl="0">
              <a:spcBef>
                <a:spcPts val="0"/>
              </a:spcBef>
              <a:spcAft>
                <a:spcPts val="0"/>
              </a:spcAft>
              <a:buSzPts val="1800"/>
              <a:buAutoNum type="arabicPeriod"/>
            </a:pPr>
            <a:r>
              <a:rPr lang="nl-BE" dirty="0" err="1"/>
              <a:t>Prepare</a:t>
            </a:r>
            <a:r>
              <a:rPr lang="nl-BE" dirty="0"/>
              <a:t> </a:t>
            </a:r>
            <a:r>
              <a:rPr lang="nl-BE" dirty="0" err="1"/>
              <a:t>your</a:t>
            </a:r>
            <a:r>
              <a:rPr lang="nl-BE" dirty="0"/>
              <a:t> </a:t>
            </a:r>
            <a:r>
              <a:rPr lang="nl-BE" dirty="0" err="1"/>
              <a:t>schedule</a:t>
            </a:r>
            <a:endParaRPr lang="nl-BE" dirty="0"/>
          </a:p>
          <a:p>
            <a:pPr marL="457200" lvl="0" indent="-342900" algn="l" rtl="0">
              <a:spcBef>
                <a:spcPts val="0"/>
              </a:spcBef>
              <a:spcAft>
                <a:spcPts val="0"/>
              </a:spcAft>
              <a:buSzPts val="1800"/>
              <a:buAutoNum type="arabicPeriod"/>
            </a:pPr>
            <a:r>
              <a:rPr lang="nl-BE" dirty="0" err="1"/>
              <a:t>Credits</a:t>
            </a:r>
            <a:endParaRPr lang="nl-BE" dirty="0"/>
          </a:p>
          <a:p>
            <a:pPr marL="457200" lvl="0" indent="-342900" algn="l" rtl="0">
              <a:spcBef>
                <a:spcPts val="0"/>
              </a:spcBef>
              <a:spcAft>
                <a:spcPts val="0"/>
              </a:spcAft>
              <a:buSzPts val="1800"/>
              <a:buAutoNum type="arabicPeriod"/>
            </a:pPr>
            <a:r>
              <a:rPr lang="nl-BE" dirty="0" err="1"/>
              <a:t>Questions</a:t>
            </a:r>
            <a:r>
              <a:rPr lang="nl-BE" dirty="0"/>
              <a:t>?</a:t>
            </a:r>
          </a:p>
          <a:p>
            <a:pPr marL="457200" lvl="0" indent="-342900" algn="l" rtl="0">
              <a:spcBef>
                <a:spcPts val="0"/>
              </a:spcBef>
              <a:spcAft>
                <a:spcPts val="0"/>
              </a:spcAft>
              <a:buSzPts val="1800"/>
              <a:buAutoNum type="arabicPeriod"/>
            </a:pPr>
            <a:r>
              <a:rPr lang="nl-BE" dirty="0" err="1"/>
              <a:t>Finally</a:t>
            </a:r>
            <a:endParaRPr lang="nl-BE" dirty="0"/>
          </a:p>
          <a:p>
            <a:pPr marL="114300" lvl="0" indent="0" algn="l" rtl="0">
              <a:spcBef>
                <a:spcPts val="0"/>
              </a:spcBef>
              <a:spcAft>
                <a:spcPts val="0"/>
              </a:spcAft>
              <a:buSzPts val="1800"/>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457200" lvl="0" indent="-400050" algn="l" rtl="0">
              <a:spcBef>
                <a:spcPts val="0"/>
              </a:spcBef>
              <a:spcAft>
                <a:spcPts val="0"/>
              </a:spcAft>
              <a:buSzPct val="100000"/>
              <a:buAutoNum type="arabicPeriod"/>
            </a:pPr>
            <a:r>
              <a:rPr lang="nl-BE" dirty="0"/>
              <a:t>C</a:t>
            </a:r>
            <a:r>
              <a:rPr lang="nl" dirty="0"/>
              <a:t>urrent approach</a:t>
            </a:r>
            <a:endParaRPr dirty="0"/>
          </a:p>
        </p:txBody>
      </p:sp>
      <p:sp>
        <p:nvSpPr>
          <p:cNvPr id="79" name="Google Shape;79;p16"/>
          <p:cNvSpPr txBox="1">
            <a:spLocks noGrp="1"/>
          </p:cNvSpPr>
          <p:nvPr>
            <p:ph type="body" idx="1"/>
          </p:nvPr>
        </p:nvSpPr>
        <p:spPr>
          <a:xfrm>
            <a:off x="311700" y="1152475"/>
            <a:ext cx="8520600" cy="35673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r>
              <a:rPr lang="nl-BE" sz="2548" b="1" dirty="0" err="1"/>
              <a:t>Answer</a:t>
            </a:r>
            <a:r>
              <a:rPr lang="nl-BE" sz="2548" b="1" dirty="0"/>
              <a:t> </a:t>
            </a:r>
            <a:r>
              <a:rPr lang="nl-BE" sz="2548" b="1" dirty="0" err="1"/>
              <a:t>the</a:t>
            </a:r>
            <a:r>
              <a:rPr lang="nl-BE" sz="2548" b="1" dirty="0"/>
              <a:t> </a:t>
            </a:r>
            <a:r>
              <a:rPr lang="nl-BE" sz="2548" b="1" dirty="0" err="1"/>
              <a:t>following</a:t>
            </a:r>
            <a:r>
              <a:rPr lang="nl-BE" sz="2548" b="1" dirty="0"/>
              <a:t> statement </a:t>
            </a:r>
            <a:r>
              <a:rPr lang="nl-BE" sz="2548" b="1" dirty="0" err="1"/>
              <a:t>with</a:t>
            </a:r>
            <a:r>
              <a:rPr lang="nl-BE" sz="2548" b="1" dirty="0"/>
              <a:t> yes – </a:t>
            </a:r>
            <a:r>
              <a:rPr lang="nl-BE" sz="2548" b="1" dirty="0" err="1"/>
              <a:t>sometimes</a:t>
            </a:r>
            <a:r>
              <a:rPr lang="nl-BE" sz="2548" b="1" dirty="0"/>
              <a:t> - no</a:t>
            </a:r>
            <a:endParaRPr sz="2548" dirty="0"/>
          </a:p>
          <a:p>
            <a:pPr marL="0" lvl="0" indent="0" algn="l" rtl="0">
              <a:spcBef>
                <a:spcPts val="1200"/>
              </a:spcBef>
              <a:spcAft>
                <a:spcPts val="0"/>
              </a:spcAft>
              <a:buNone/>
            </a:pPr>
            <a:r>
              <a:rPr lang="nl-BE" dirty="0"/>
              <a:t>I </a:t>
            </a:r>
            <a:r>
              <a:rPr lang="nl-BE" dirty="0" err="1"/>
              <a:t>postpone</a:t>
            </a:r>
            <a:r>
              <a:rPr lang="nl-BE" dirty="0"/>
              <a:t> </a:t>
            </a:r>
            <a:r>
              <a:rPr lang="nl-BE" dirty="0" err="1"/>
              <a:t>assignments</a:t>
            </a:r>
            <a:r>
              <a:rPr lang="nl-BE" dirty="0"/>
              <a:t> </a:t>
            </a:r>
            <a:r>
              <a:rPr lang="nl-BE" dirty="0" err="1"/>
              <a:t>until</a:t>
            </a:r>
            <a:r>
              <a:rPr lang="nl-BE" dirty="0"/>
              <a:t> </a:t>
            </a:r>
            <a:r>
              <a:rPr lang="nl-BE" dirty="0" err="1"/>
              <a:t>the</a:t>
            </a:r>
            <a:r>
              <a:rPr lang="nl-BE" dirty="0"/>
              <a:t> deadline approaches.</a:t>
            </a:r>
            <a:endParaRPr dirty="0"/>
          </a:p>
          <a:p>
            <a:pPr marL="0" lvl="0" indent="0" algn="l" rtl="0">
              <a:spcBef>
                <a:spcPts val="1200"/>
              </a:spcBef>
              <a:spcAft>
                <a:spcPts val="0"/>
              </a:spcAft>
              <a:buNone/>
            </a:pPr>
            <a:r>
              <a:rPr lang="nl-BE" dirty="0" err="1"/>
              <a:t>Before</a:t>
            </a:r>
            <a:r>
              <a:rPr lang="nl-BE" dirty="0"/>
              <a:t> I start </a:t>
            </a:r>
            <a:r>
              <a:rPr lang="nl-BE" dirty="0" err="1"/>
              <a:t>studying</a:t>
            </a:r>
            <a:r>
              <a:rPr lang="nl-BE" dirty="0"/>
              <a:t> a new </a:t>
            </a:r>
            <a:r>
              <a:rPr lang="nl-BE" dirty="0" err="1"/>
              <a:t>chapter</a:t>
            </a:r>
            <a:r>
              <a:rPr lang="nl-BE" dirty="0"/>
              <a:t>, I first </a:t>
            </a:r>
            <a:r>
              <a:rPr lang="nl-BE" dirty="0" err="1"/>
              <a:t>think</a:t>
            </a:r>
            <a:r>
              <a:rPr lang="nl-BE" dirty="0"/>
              <a:t> </a:t>
            </a:r>
            <a:r>
              <a:rPr lang="nl-BE" dirty="0" err="1"/>
              <a:t>about</a:t>
            </a:r>
            <a:r>
              <a:rPr lang="nl-BE" dirty="0"/>
              <a:t> </a:t>
            </a:r>
            <a:r>
              <a:rPr lang="nl-BE" dirty="0" err="1"/>
              <a:t>the</a:t>
            </a:r>
            <a:r>
              <a:rPr lang="nl-BE" dirty="0"/>
              <a:t> best way </a:t>
            </a:r>
            <a:r>
              <a:rPr lang="nl-BE" dirty="0" err="1"/>
              <a:t>to</a:t>
            </a:r>
            <a:r>
              <a:rPr lang="nl-BE" dirty="0"/>
              <a:t> </a:t>
            </a:r>
            <a:r>
              <a:rPr lang="nl-BE" dirty="0" err="1"/>
              <a:t>study</a:t>
            </a:r>
            <a:r>
              <a:rPr lang="nl-BE" dirty="0"/>
              <a:t> it.</a:t>
            </a:r>
            <a:endParaRPr dirty="0"/>
          </a:p>
          <a:p>
            <a:pPr marL="0" lvl="0" indent="0" algn="l" rtl="0">
              <a:spcBef>
                <a:spcPts val="1200"/>
              </a:spcBef>
              <a:spcAft>
                <a:spcPts val="0"/>
              </a:spcAft>
              <a:buNone/>
            </a:pPr>
            <a:r>
              <a:rPr lang="nl-BE" dirty="0" err="1"/>
              <a:t>Because</a:t>
            </a:r>
            <a:r>
              <a:rPr lang="nl-BE" dirty="0"/>
              <a:t> of </a:t>
            </a:r>
            <a:r>
              <a:rPr lang="nl-BE" dirty="0" err="1"/>
              <a:t>other</a:t>
            </a:r>
            <a:r>
              <a:rPr lang="nl-BE" dirty="0"/>
              <a:t> </a:t>
            </a:r>
            <a:r>
              <a:rPr lang="nl-BE" dirty="0" err="1"/>
              <a:t>activities</a:t>
            </a:r>
            <a:r>
              <a:rPr lang="nl-BE" dirty="0"/>
              <a:t>, I </a:t>
            </a:r>
            <a:r>
              <a:rPr lang="nl-BE" dirty="0" err="1"/>
              <a:t>don’t</a:t>
            </a:r>
            <a:r>
              <a:rPr lang="nl-BE" dirty="0"/>
              <a:t> </a:t>
            </a:r>
            <a:r>
              <a:rPr lang="nl-BE" dirty="0" err="1"/>
              <a:t>spend</a:t>
            </a:r>
            <a:r>
              <a:rPr lang="nl-BE" dirty="0"/>
              <a:t> </a:t>
            </a:r>
            <a:r>
              <a:rPr lang="nl-BE" dirty="0" err="1"/>
              <a:t>much</a:t>
            </a:r>
            <a:r>
              <a:rPr lang="nl-BE" dirty="0"/>
              <a:t> time on </a:t>
            </a:r>
            <a:r>
              <a:rPr lang="nl-BE" dirty="0" err="1"/>
              <a:t>my</a:t>
            </a:r>
            <a:r>
              <a:rPr lang="nl-BE" dirty="0"/>
              <a:t> studies.</a:t>
            </a:r>
            <a:endParaRPr lang="nl" dirty="0"/>
          </a:p>
          <a:p>
            <a:pPr marL="0" lvl="0" indent="0" algn="l" rtl="0">
              <a:spcBef>
                <a:spcPts val="1200"/>
              </a:spcBef>
              <a:spcAft>
                <a:spcPts val="0"/>
              </a:spcAft>
              <a:buNone/>
            </a:pPr>
            <a:r>
              <a:rPr lang="nl-BE" dirty="0"/>
              <a:t>I </a:t>
            </a:r>
            <a:r>
              <a:rPr lang="nl-BE" dirty="0" err="1"/>
              <a:t>notice</a:t>
            </a:r>
            <a:r>
              <a:rPr lang="nl-BE" dirty="0"/>
              <a:t> </a:t>
            </a:r>
            <a:r>
              <a:rPr lang="nl-BE" dirty="0" err="1"/>
              <a:t>that</a:t>
            </a:r>
            <a:r>
              <a:rPr lang="nl-BE" dirty="0"/>
              <a:t> I have </a:t>
            </a:r>
            <a:r>
              <a:rPr lang="nl-BE" dirty="0" err="1"/>
              <a:t>difficulty</a:t>
            </a:r>
            <a:r>
              <a:rPr lang="nl-BE" dirty="0"/>
              <a:t> </a:t>
            </a:r>
            <a:r>
              <a:rPr lang="nl-BE" dirty="0" err="1"/>
              <a:t>learning</a:t>
            </a:r>
            <a:r>
              <a:rPr lang="nl-BE" dirty="0"/>
              <a:t> a large </a:t>
            </a:r>
            <a:r>
              <a:rPr lang="nl-BE" dirty="0" err="1"/>
              <a:t>amount</a:t>
            </a:r>
            <a:r>
              <a:rPr lang="nl-BE" dirty="0"/>
              <a:t> of subject matter.</a:t>
            </a:r>
            <a:endParaRPr lang="nl" dirty="0"/>
          </a:p>
          <a:p>
            <a:pPr marL="0" lvl="0" indent="0" algn="l" rtl="0">
              <a:spcBef>
                <a:spcPts val="1200"/>
              </a:spcBef>
              <a:spcAft>
                <a:spcPts val="0"/>
              </a:spcAft>
              <a:buNone/>
            </a:pPr>
            <a:r>
              <a:rPr lang="nl-BE" dirty="0"/>
              <a:t>I have </a:t>
            </a:r>
            <a:r>
              <a:rPr lang="nl-BE" dirty="0" err="1"/>
              <a:t>trouble</a:t>
            </a:r>
            <a:r>
              <a:rPr lang="nl-BE" dirty="0"/>
              <a:t> </a:t>
            </a:r>
            <a:r>
              <a:rPr lang="nl-BE" dirty="0" err="1"/>
              <a:t>organizing</a:t>
            </a:r>
            <a:r>
              <a:rPr lang="nl-BE" dirty="0"/>
              <a:t> </a:t>
            </a:r>
            <a:r>
              <a:rPr lang="nl-BE" dirty="0" err="1"/>
              <a:t>my</a:t>
            </a:r>
            <a:r>
              <a:rPr lang="nl-BE" dirty="0"/>
              <a:t> time.</a:t>
            </a:r>
            <a:endParaRPr lang="nl" dirty="0"/>
          </a:p>
          <a:p>
            <a:pPr marL="0" lvl="0" indent="0" algn="l" rtl="0">
              <a:spcBef>
                <a:spcPts val="1200"/>
              </a:spcBef>
              <a:spcAft>
                <a:spcPts val="0"/>
              </a:spcAft>
              <a:buNone/>
            </a:pPr>
            <a:r>
              <a:rPr lang="nl-BE" dirty="0"/>
              <a:t>I </a:t>
            </a:r>
            <a:r>
              <a:rPr lang="nl-BE" dirty="0" err="1"/>
              <a:t>need</a:t>
            </a:r>
            <a:r>
              <a:rPr lang="nl-BE" dirty="0"/>
              <a:t> </a:t>
            </a:r>
            <a:r>
              <a:rPr lang="nl-BE" dirty="0" err="1"/>
              <a:t>the</a:t>
            </a:r>
            <a:r>
              <a:rPr lang="nl-BE" dirty="0"/>
              <a:t> </a:t>
            </a:r>
            <a:r>
              <a:rPr lang="nl-BE" dirty="0" err="1"/>
              <a:t>pressure</a:t>
            </a:r>
            <a:r>
              <a:rPr lang="nl-BE" dirty="0"/>
              <a:t> of </a:t>
            </a:r>
            <a:r>
              <a:rPr lang="nl-BE" dirty="0" err="1"/>
              <a:t>the</a:t>
            </a:r>
            <a:r>
              <a:rPr lang="nl-BE" dirty="0"/>
              <a:t> </a:t>
            </a:r>
            <a:r>
              <a:rPr lang="nl-BE" dirty="0" err="1"/>
              <a:t>examns</a:t>
            </a:r>
            <a:r>
              <a:rPr lang="nl-BE" dirty="0"/>
              <a:t> </a:t>
            </a:r>
            <a:r>
              <a:rPr lang="nl-BE" dirty="0" err="1"/>
              <a:t>to</a:t>
            </a:r>
            <a:r>
              <a:rPr lang="nl-BE" dirty="0"/>
              <a:t> </a:t>
            </a:r>
            <a:r>
              <a:rPr lang="nl-BE" dirty="0" err="1"/>
              <a:t>perform</a:t>
            </a:r>
            <a:r>
              <a:rPr lang="nl-BE" dirty="0"/>
              <a:t>.</a:t>
            </a:r>
            <a:endParaRPr lang="nl" dirty="0"/>
          </a:p>
          <a:p>
            <a:pPr marL="0" lvl="0" indent="0" algn="l" rtl="0">
              <a:spcBef>
                <a:spcPts val="1200"/>
              </a:spcBef>
              <a:spcAft>
                <a:spcPts val="0"/>
              </a:spcAft>
              <a:buNone/>
            </a:pPr>
            <a:r>
              <a:rPr lang="nl-BE" dirty="0"/>
              <a:t>I </a:t>
            </a:r>
            <a:r>
              <a:rPr lang="nl-BE" dirty="0" err="1"/>
              <a:t>could</a:t>
            </a:r>
            <a:r>
              <a:rPr lang="nl-BE" dirty="0"/>
              <a:t> </a:t>
            </a:r>
            <a:r>
              <a:rPr lang="nl-BE" dirty="0" err="1"/>
              <a:t>use</a:t>
            </a:r>
            <a:r>
              <a:rPr lang="nl-BE" dirty="0"/>
              <a:t> </a:t>
            </a:r>
            <a:r>
              <a:rPr lang="nl-BE" dirty="0" err="1"/>
              <a:t>my</a:t>
            </a:r>
            <a:r>
              <a:rPr lang="nl-BE" dirty="0"/>
              <a:t> time more </a:t>
            </a:r>
            <a:r>
              <a:rPr lang="nl-BE" dirty="0" err="1"/>
              <a:t>efficient</a:t>
            </a:r>
            <a:r>
              <a:rPr lang="nl-BE" dirty="0"/>
              <a:t>.</a:t>
            </a:r>
          </a:p>
          <a:p>
            <a:pPr marL="0" lvl="0" indent="0" algn="l" rtl="0">
              <a:spcBef>
                <a:spcPts val="1200"/>
              </a:spcBef>
              <a:spcAft>
                <a:spcPts val="1200"/>
              </a:spcAft>
              <a:buNone/>
            </a:pPr>
            <a:r>
              <a:rPr lang="nl-BE" dirty="0"/>
              <a:t>At </a:t>
            </a:r>
            <a:r>
              <a:rPr lang="nl-BE" dirty="0" err="1"/>
              <a:t>the</a:t>
            </a:r>
            <a:r>
              <a:rPr lang="nl-BE" dirty="0"/>
              <a:t> </a:t>
            </a:r>
            <a:r>
              <a:rPr lang="nl-BE" dirty="0" err="1"/>
              <a:t>beginning</a:t>
            </a:r>
            <a:r>
              <a:rPr lang="nl-BE" dirty="0"/>
              <a:t> of </a:t>
            </a:r>
            <a:r>
              <a:rPr lang="nl-BE" dirty="0" err="1"/>
              <a:t>the</a:t>
            </a:r>
            <a:r>
              <a:rPr lang="nl-BE" dirty="0"/>
              <a:t> week I </a:t>
            </a:r>
            <a:r>
              <a:rPr lang="nl-BE" dirty="0" err="1"/>
              <a:t>don’t</a:t>
            </a:r>
            <a:r>
              <a:rPr lang="nl-BE" dirty="0"/>
              <a:t> </a:t>
            </a:r>
            <a:r>
              <a:rPr lang="nl-BE" dirty="0" err="1"/>
              <a:t>know</a:t>
            </a:r>
            <a:r>
              <a:rPr lang="nl-BE" dirty="0"/>
              <a:t> </a:t>
            </a:r>
            <a:r>
              <a:rPr lang="nl-BE" dirty="0" err="1"/>
              <a:t>how</a:t>
            </a:r>
            <a:r>
              <a:rPr lang="nl-BE" dirty="0"/>
              <a:t> </a:t>
            </a:r>
            <a:r>
              <a:rPr lang="nl-BE" dirty="0" err="1"/>
              <a:t>much</a:t>
            </a:r>
            <a:r>
              <a:rPr lang="nl-BE" dirty="0"/>
              <a:t> time I </a:t>
            </a:r>
            <a:r>
              <a:rPr lang="nl-BE" dirty="0" err="1"/>
              <a:t>will</a:t>
            </a:r>
            <a:r>
              <a:rPr lang="nl-BE" dirty="0"/>
              <a:t> </a:t>
            </a:r>
            <a:r>
              <a:rPr lang="nl-BE" dirty="0" err="1"/>
              <a:t>spend</a:t>
            </a:r>
            <a:r>
              <a:rPr lang="nl-BE" dirty="0"/>
              <a:t> on </a:t>
            </a:r>
            <a:r>
              <a:rPr lang="nl-BE" dirty="0" err="1"/>
              <a:t>my</a:t>
            </a:r>
            <a:r>
              <a:rPr lang="nl-BE" dirty="0"/>
              <a:t> studies </a:t>
            </a:r>
            <a:r>
              <a:rPr lang="nl-BE" dirty="0" err="1"/>
              <a:t>that</a:t>
            </a:r>
            <a:r>
              <a:rPr lang="nl-BE" dirty="0"/>
              <a:t> week.</a:t>
            </a:r>
            <a:endParaRPr lang="nl" dirty="0"/>
          </a:p>
          <a:p>
            <a:pPr marL="0" lvl="0" indent="0" algn="l" rtl="0">
              <a:spcBef>
                <a:spcPts val="1200"/>
              </a:spcBef>
              <a:spcAft>
                <a:spcPts val="1200"/>
              </a:spcAft>
              <a:buNone/>
            </a:pPr>
            <a:r>
              <a:rPr lang="nl" dirty="0"/>
              <a:t>I </a:t>
            </a:r>
            <a:r>
              <a:rPr lang="nl-BE" dirty="0" err="1"/>
              <a:t>am</a:t>
            </a:r>
            <a:r>
              <a:rPr lang="nl-BE" dirty="0"/>
              <a:t> a </a:t>
            </a:r>
            <a:r>
              <a:rPr lang="nl-BE" dirty="0" err="1"/>
              <a:t>morning</a:t>
            </a:r>
            <a:r>
              <a:rPr lang="nl-BE" dirty="0"/>
              <a:t> person </a:t>
            </a:r>
            <a:r>
              <a:rPr lang="nl-BE" dirty="0" err="1"/>
              <a:t>so</a:t>
            </a:r>
            <a:r>
              <a:rPr lang="nl-BE" dirty="0"/>
              <a:t> I make </a:t>
            </a:r>
            <a:r>
              <a:rPr lang="nl-BE" dirty="0" err="1"/>
              <a:t>sure</a:t>
            </a:r>
            <a:r>
              <a:rPr lang="nl-BE" dirty="0"/>
              <a:t> </a:t>
            </a:r>
            <a:r>
              <a:rPr lang="nl-BE" dirty="0" err="1"/>
              <a:t>to</a:t>
            </a:r>
            <a:r>
              <a:rPr lang="nl-BE" dirty="0"/>
              <a:t> get up </a:t>
            </a:r>
            <a:r>
              <a:rPr lang="nl-BE" dirty="0" err="1"/>
              <a:t>early</a:t>
            </a:r>
            <a:r>
              <a:rPr lang="nl-BE" dirty="0"/>
              <a:t> </a:t>
            </a:r>
            <a:r>
              <a:rPr lang="nl-BE" dirty="0" err="1"/>
              <a:t>and</a:t>
            </a:r>
            <a:r>
              <a:rPr lang="nl-BE" dirty="0"/>
              <a:t> start </a:t>
            </a:r>
            <a:r>
              <a:rPr lang="nl-BE" dirty="0" err="1"/>
              <a:t>studying</a:t>
            </a:r>
            <a:r>
              <a:rPr lang="nl-BE" dirty="0"/>
              <a:t>.</a:t>
            </a:r>
          </a:p>
        </p:txBody>
      </p:sp>
      <p:pic>
        <p:nvPicPr>
          <p:cNvPr id="80" name="Google Shape;80;p16"/>
          <p:cNvPicPr preferRelativeResize="0"/>
          <p:nvPr/>
        </p:nvPicPr>
        <p:blipFill>
          <a:blip r:embed="rId3">
            <a:alphaModFix/>
          </a:blip>
          <a:stretch>
            <a:fillRect/>
          </a:stretch>
        </p:blipFill>
        <p:spPr>
          <a:xfrm>
            <a:off x="8478111" y="4474699"/>
            <a:ext cx="506039" cy="499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l" dirty="0"/>
              <a:t>2.  </a:t>
            </a:r>
            <a:r>
              <a:rPr lang="nl-BE" dirty="0"/>
              <a:t>Information sheet</a:t>
            </a:r>
            <a:endParaRPr dirty="0"/>
          </a:p>
        </p:txBody>
      </p:sp>
      <p:sp>
        <p:nvSpPr>
          <p:cNvPr id="86" name="Google Shape;86;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l-BE" dirty="0"/>
              <a:t>Collect </a:t>
            </a:r>
            <a:r>
              <a:rPr lang="nl-BE" dirty="0" err="1"/>
              <a:t>all</a:t>
            </a:r>
            <a:r>
              <a:rPr lang="nl-BE" dirty="0"/>
              <a:t> </a:t>
            </a:r>
            <a:r>
              <a:rPr lang="nl-BE" dirty="0" err="1"/>
              <a:t>the</a:t>
            </a:r>
            <a:r>
              <a:rPr lang="nl-BE" dirty="0"/>
              <a:t> information </a:t>
            </a:r>
            <a:r>
              <a:rPr lang="nl-BE" dirty="0" err="1"/>
              <a:t>you</a:t>
            </a:r>
            <a:r>
              <a:rPr lang="nl-BE" dirty="0"/>
              <a:t> have </a:t>
            </a:r>
            <a:r>
              <a:rPr lang="nl-BE" dirty="0" err="1"/>
              <a:t>about</a:t>
            </a:r>
            <a:r>
              <a:rPr lang="nl-BE" dirty="0"/>
              <a:t> </a:t>
            </a:r>
            <a:r>
              <a:rPr lang="nl-BE" dirty="0" err="1"/>
              <a:t>the</a:t>
            </a:r>
            <a:r>
              <a:rPr lang="nl-BE" dirty="0"/>
              <a:t> course </a:t>
            </a:r>
            <a:r>
              <a:rPr lang="nl-BE" dirty="0" err="1"/>
              <a:t>and</a:t>
            </a:r>
            <a:r>
              <a:rPr lang="nl-BE" dirty="0"/>
              <a:t> make </a:t>
            </a:r>
            <a:r>
              <a:rPr lang="nl-BE" dirty="0" err="1"/>
              <a:t>an</a:t>
            </a:r>
            <a:r>
              <a:rPr lang="nl-BE" dirty="0"/>
              <a:t> information sheet:</a:t>
            </a:r>
          </a:p>
          <a:p>
            <a:pPr marL="457200" lvl="0" indent="-342900" algn="l" rtl="0">
              <a:spcBef>
                <a:spcPts val="1200"/>
              </a:spcBef>
              <a:spcAft>
                <a:spcPts val="0"/>
              </a:spcAft>
              <a:buSzPts val="1800"/>
              <a:buChar char="●"/>
            </a:pPr>
            <a:r>
              <a:rPr lang="nl" dirty="0"/>
              <a:t>Core content of the course</a:t>
            </a:r>
            <a:endParaRPr dirty="0"/>
          </a:p>
          <a:p>
            <a:pPr marL="457200" lvl="0" indent="-342900" algn="l" rtl="0">
              <a:spcBef>
                <a:spcPts val="0"/>
              </a:spcBef>
              <a:spcAft>
                <a:spcPts val="0"/>
              </a:spcAft>
              <a:buSzPts val="1800"/>
              <a:buChar char="●"/>
            </a:pPr>
            <a:r>
              <a:rPr lang="nl-BE" dirty="0" err="1"/>
              <a:t>Studymaterial</a:t>
            </a:r>
            <a:endParaRPr dirty="0"/>
          </a:p>
          <a:p>
            <a:pPr marL="457200" lvl="0" indent="-342900" algn="l" rtl="0">
              <a:spcBef>
                <a:spcPts val="0"/>
              </a:spcBef>
              <a:spcAft>
                <a:spcPts val="0"/>
              </a:spcAft>
              <a:buSzPts val="1800"/>
              <a:buChar char="●"/>
            </a:pPr>
            <a:r>
              <a:rPr lang="nl-BE" dirty="0" err="1"/>
              <a:t>Assesment</a:t>
            </a:r>
            <a:r>
              <a:rPr lang="nl-BE" dirty="0"/>
              <a:t> </a:t>
            </a:r>
            <a:r>
              <a:rPr lang="nl-BE" dirty="0" err="1"/>
              <a:t>method</a:t>
            </a:r>
            <a:endParaRPr dirty="0"/>
          </a:p>
          <a:p>
            <a:pPr marL="0" lvl="0" indent="0" algn="l" rtl="0">
              <a:spcBef>
                <a:spcPts val="1200"/>
              </a:spcBef>
              <a:spcAft>
                <a:spcPts val="1200"/>
              </a:spcAft>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l" dirty="0"/>
              <a:t>3.   </a:t>
            </a:r>
            <a:r>
              <a:rPr lang="nl-BE" dirty="0" err="1"/>
              <a:t>Productive</a:t>
            </a:r>
            <a:r>
              <a:rPr lang="nl-BE" dirty="0"/>
              <a:t> </a:t>
            </a:r>
            <a:r>
              <a:rPr lang="nl-BE" dirty="0" err="1"/>
              <a:t>hours</a:t>
            </a:r>
            <a:r>
              <a:rPr lang="nl" dirty="0"/>
              <a:t> </a:t>
            </a:r>
            <a:endParaRPr dirty="0"/>
          </a:p>
        </p:txBody>
      </p:sp>
      <p:sp>
        <p:nvSpPr>
          <p:cNvPr id="100" name="Google Shape;100;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457200" lvl="0" indent="-369570" algn="l" rtl="0">
              <a:spcBef>
                <a:spcPts val="0"/>
              </a:spcBef>
              <a:spcAft>
                <a:spcPts val="0"/>
              </a:spcAft>
              <a:buSzPct val="100000"/>
              <a:buChar char="●"/>
            </a:pPr>
            <a:r>
              <a:rPr lang="nl" sz="2400" dirty="0"/>
              <a:t>Produc</a:t>
            </a:r>
            <a:r>
              <a:rPr lang="nl-BE" sz="2400" dirty="0" err="1"/>
              <a:t>tive</a:t>
            </a:r>
            <a:r>
              <a:rPr lang="nl-BE" sz="2400" dirty="0"/>
              <a:t> </a:t>
            </a:r>
            <a:r>
              <a:rPr lang="nl-BE" sz="2400" dirty="0" err="1"/>
              <a:t>hours</a:t>
            </a:r>
            <a:endParaRPr sz="2400" dirty="0"/>
          </a:p>
          <a:p>
            <a:pPr marL="914400" lvl="1" indent="-337264" algn="l" rtl="0">
              <a:spcBef>
                <a:spcPts val="0"/>
              </a:spcBef>
              <a:spcAft>
                <a:spcPts val="0"/>
              </a:spcAft>
              <a:buSzPct val="97368"/>
              <a:buChar char="○"/>
            </a:pPr>
            <a:r>
              <a:rPr lang="nl-BE" sz="1900" dirty="0" err="1"/>
              <a:t>You</a:t>
            </a:r>
            <a:r>
              <a:rPr lang="nl-BE" sz="1900" dirty="0"/>
              <a:t> are </a:t>
            </a:r>
            <a:r>
              <a:rPr lang="nl-BE" sz="1900" dirty="0" err="1"/>
              <a:t>concentrated</a:t>
            </a:r>
            <a:r>
              <a:rPr lang="nl-BE" sz="1900" dirty="0"/>
              <a:t> </a:t>
            </a:r>
            <a:r>
              <a:rPr lang="nl-BE" sz="1900" dirty="0" err="1"/>
              <a:t>and</a:t>
            </a:r>
            <a:r>
              <a:rPr lang="nl-BE" sz="1900" dirty="0"/>
              <a:t> </a:t>
            </a:r>
            <a:r>
              <a:rPr lang="nl-BE" sz="1900" dirty="0" err="1"/>
              <a:t>can</a:t>
            </a:r>
            <a:r>
              <a:rPr lang="nl-BE" sz="1900" dirty="0"/>
              <a:t> do a lot of </a:t>
            </a:r>
            <a:r>
              <a:rPr lang="nl-BE" sz="1900" dirty="0" err="1"/>
              <a:t>work</a:t>
            </a:r>
            <a:r>
              <a:rPr lang="nl-BE" sz="1900" dirty="0"/>
              <a:t> in a (</a:t>
            </a:r>
            <a:r>
              <a:rPr lang="nl-BE" sz="1900" dirty="0" err="1"/>
              <a:t>relatively</a:t>
            </a:r>
            <a:r>
              <a:rPr lang="nl-BE" sz="1900" dirty="0"/>
              <a:t>) short time.</a:t>
            </a:r>
          </a:p>
          <a:p>
            <a:pPr marL="914400" lvl="1" indent="-337264" algn="l" rtl="0">
              <a:spcBef>
                <a:spcPts val="0"/>
              </a:spcBef>
              <a:spcAft>
                <a:spcPts val="0"/>
              </a:spcAft>
              <a:buSzPct val="97368"/>
              <a:buChar char="○"/>
            </a:pPr>
            <a:r>
              <a:rPr lang="nl-BE" sz="1900" dirty="0" err="1"/>
              <a:t>You</a:t>
            </a:r>
            <a:r>
              <a:rPr lang="nl-BE" sz="1900" dirty="0"/>
              <a:t> </a:t>
            </a:r>
            <a:r>
              <a:rPr lang="nl-BE" sz="1900" dirty="0" err="1"/>
              <a:t>can</a:t>
            </a:r>
            <a:r>
              <a:rPr lang="nl-BE" sz="1900" dirty="0"/>
              <a:t> </a:t>
            </a:r>
            <a:r>
              <a:rPr lang="nl-BE" sz="1900" dirty="0" err="1"/>
              <a:t>process</a:t>
            </a:r>
            <a:r>
              <a:rPr lang="nl-BE" sz="1900" dirty="0"/>
              <a:t> </a:t>
            </a:r>
            <a:r>
              <a:rPr lang="nl-BE" sz="1900" dirty="0" err="1"/>
              <a:t>and</a:t>
            </a:r>
            <a:r>
              <a:rPr lang="nl-BE" sz="1900" dirty="0"/>
              <a:t> </a:t>
            </a:r>
            <a:r>
              <a:rPr lang="nl-BE" sz="1900" dirty="0" err="1"/>
              <a:t>memorize</a:t>
            </a:r>
            <a:r>
              <a:rPr lang="nl-BE" sz="1900" dirty="0"/>
              <a:t> </a:t>
            </a:r>
            <a:r>
              <a:rPr lang="nl-BE" sz="1900" dirty="0" err="1"/>
              <a:t>learning</a:t>
            </a:r>
            <a:r>
              <a:rPr lang="nl-BE" sz="1900" dirty="0"/>
              <a:t> </a:t>
            </a:r>
            <a:r>
              <a:rPr lang="nl-BE" sz="1900" dirty="0" err="1"/>
              <a:t>material</a:t>
            </a:r>
            <a:r>
              <a:rPr lang="nl-BE" sz="1900" dirty="0"/>
              <a:t>.</a:t>
            </a:r>
          </a:p>
          <a:p>
            <a:pPr marL="914400" lvl="0" indent="0" algn="l" rtl="0">
              <a:spcBef>
                <a:spcPts val="0"/>
              </a:spcBef>
              <a:spcAft>
                <a:spcPts val="0"/>
              </a:spcAft>
              <a:buNone/>
            </a:pPr>
            <a:endParaRPr sz="1800" dirty="0"/>
          </a:p>
          <a:p>
            <a:pPr marL="457200" lvl="0" indent="-369570" algn="l" rtl="0">
              <a:spcBef>
                <a:spcPts val="0"/>
              </a:spcBef>
              <a:spcAft>
                <a:spcPts val="0"/>
              </a:spcAft>
              <a:buSzPct val="100000"/>
              <a:buChar char="●"/>
            </a:pPr>
            <a:r>
              <a:rPr lang="nl" sz="2400" dirty="0"/>
              <a:t>Less productive hours</a:t>
            </a:r>
            <a:endParaRPr sz="2400" dirty="0"/>
          </a:p>
          <a:p>
            <a:pPr marL="914400" lvl="1" indent="-337264" algn="l" rtl="0">
              <a:spcBef>
                <a:spcPts val="0"/>
              </a:spcBef>
              <a:spcAft>
                <a:spcPts val="0"/>
              </a:spcAft>
              <a:buSzPct val="97368"/>
              <a:buChar char="○"/>
            </a:pPr>
            <a:r>
              <a:rPr lang="nl" sz="1900" dirty="0"/>
              <a:t>You are </a:t>
            </a:r>
            <a:r>
              <a:rPr lang="nl-BE" sz="1900" dirty="0" err="1"/>
              <a:t>focused</a:t>
            </a:r>
            <a:r>
              <a:rPr lang="nl-BE" sz="1900" dirty="0"/>
              <a:t> but feel </a:t>
            </a:r>
            <a:r>
              <a:rPr lang="nl-BE" sz="1900" dirty="0" err="1"/>
              <a:t>that</a:t>
            </a:r>
            <a:r>
              <a:rPr lang="nl-BE" sz="1900" dirty="0"/>
              <a:t> </a:t>
            </a:r>
            <a:r>
              <a:rPr lang="nl-BE" sz="1900" dirty="0" err="1"/>
              <a:t>it</a:t>
            </a:r>
            <a:r>
              <a:rPr lang="nl-BE" sz="1900" dirty="0"/>
              <a:t> is a </a:t>
            </a:r>
            <a:r>
              <a:rPr lang="nl-BE" sz="1900" dirty="0" err="1"/>
              <a:t>little</a:t>
            </a:r>
            <a:r>
              <a:rPr lang="nl-BE" sz="1900" dirty="0"/>
              <a:t> </a:t>
            </a:r>
            <a:r>
              <a:rPr lang="nl-BE" sz="1900" dirty="0" err="1"/>
              <a:t>less</a:t>
            </a:r>
            <a:r>
              <a:rPr lang="nl-BE" sz="1900" dirty="0"/>
              <a:t>. </a:t>
            </a:r>
            <a:r>
              <a:rPr lang="nl-BE" sz="1900" dirty="0" err="1"/>
              <a:t>You</a:t>
            </a:r>
            <a:r>
              <a:rPr lang="nl-BE" sz="1900" dirty="0"/>
              <a:t> </a:t>
            </a:r>
            <a:r>
              <a:rPr lang="nl-BE" sz="1900" dirty="0" err="1"/>
              <a:t>can</a:t>
            </a:r>
            <a:r>
              <a:rPr lang="nl-BE" sz="1900" dirty="0"/>
              <a:t> do </a:t>
            </a:r>
            <a:r>
              <a:rPr lang="nl-BE" sz="1900" dirty="0" err="1"/>
              <a:t>something</a:t>
            </a:r>
            <a:r>
              <a:rPr lang="nl-BE" sz="1900" dirty="0"/>
              <a:t>, but </a:t>
            </a:r>
            <a:r>
              <a:rPr lang="nl-BE" sz="1900" dirty="0" err="1"/>
              <a:t>not</a:t>
            </a:r>
            <a:r>
              <a:rPr lang="nl-BE" sz="1900" dirty="0"/>
              <a:t> </a:t>
            </a:r>
            <a:r>
              <a:rPr lang="nl-BE" sz="1900" dirty="0" err="1"/>
              <a:t>things</a:t>
            </a:r>
            <a:r>
              <a:rPr lang="nl-BE" sz="1900" dirty="0"/>
              <a:t> </a:t>
            </a:r>
            <a:r>
              <a:rPr lang="nl-BE" sz="1900" dirty="0" err="1"/>
              <a:t>that</a:t>
            </a:r>
            <a:r>
              <a:rPr lang="nl-BE" sz="1900" dirty="0"/>
              <a:t> </a:t>
            </a:r>
            <a:r>
              <a:rPr lang="nl-BE" sz="1900" dirty="0" err="1"/>
              <a:t>require</a:t>
            </a:r>
            <a:r>
              <a:rPr lang="nl-BE" sz="1900" dirty="0"/>
              <a:t> a lot of focus.</a:t>
            </a:r>
          </a:p>
          <a:p>
            <a:pPr marL="914400" lvl="1" indent="-337264" algn="l" rtl="0">
              <a:spcBef>
                <a:spcPts val="0"/>
              </a:spcBef>
              <a:spcAft>
                <a:spcPts val="0"/>
              </a:spcAft>
              <a:buSzPct val="97368"/>
              <a:buChar char="○"/>
            </a:pPr>
            <a:r>
              <a:rPr lang="nl-BE" sz="1900" dirty="0" err="1"/>
              <a:t>You</a:t>
            </a:r>
            <a:r>
              <a:rPr lang="nl-BE" sz="1900" dirty="0"/>
              <a:t> </a:t>
            </a:r>
            <a:r>
              <a:rPr lang="nl-BE" sz="1900" dirty="0" err="1"/>
              <a:t>can</a:t>
            </a:r>
            <a:r>
              <a:rPr lang="nl-BE" sz="1900" dirty="0"/>
              <a:t> do support </a:t>
            </a:r>
            <a:r>
              <a:rPr lang="nl-BE" sz="1900" dirty="0" err="1"/>
              <a:t>work</a:t>
            </a:r>
            <a:r>
              <a:rPr lang="nl-BE" sz="1900" dirty="0"/>
              <a:t> </a:t>
            </a:r>
            <a:r>
              <a:rPr lang="nl-BE" sz="1900" dirty="0" err="1"/>
              <a:t>such</a:t>
            </a:r>
            <a:r>
              <a:rPr lang="nl-BE" sz="1900" dirty="0"/>
              <a:t> as preparing, planning, </a:t>
            </a:r>
            <a:r>
              <a:rPr lang="nl-BE" sz="1900" dirty="0" err="1"/>
              <a:t>looking</a:t>
            </a:r>
            <a:r>
              <a:rPr lang="nl-BE" sz="1900" dirty="0"/>
              <a:t> up </a:t>
            </a:r>
            <a:r>
              <a:rPr lang="nl-BE" sz="1900" dirty="0" err="1"/>
              <a:t>things</a:t>
            </a:r>
            <a:r>
              <a:rPr lang="nl-BE" sz="1900" dirty="0"/>
              <a:t>,…</a:t>
            </a:r>
            <a:r>
              <a:rPr lang="nl" sz="1870" dirty="0"/>
              <a:t> </a:t>
            </a:r>
            <a:endParaRPr sz="187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06" name="Google Shape;106;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55600" algn="l" rtl="0">
              <a:spcBef>
                <a:spcPts val="1200"/>
              </a:spcBef>
              <a:spcAft>
                <a:spcPts val="0"/>
              </a:spcAft>
              <a:buSzPts val="2000"/>
              <a:buChar char="●"/>
            </a:pPr>
            <a:r>
              <a:rPr lang="nl" sz="2000" dirty="0"/>
              <a:t>Unproductive hours</a:t>
            </a:r>
            <a:endParaRPr sz="2000" dirty="0"/>
          </a:p>
          <a:p>
            <a:pPr marL="914400" lvl="1" indent="-330200" algn="l" rtl="0">
              <a:spcBef>
                <a:spcPts val="0"/>
              </a:spcBef>
              <a:spcAft>
                <a:spcPts val="0"/>
              </a:spcAft>
              <a:buSzPts val="1600"/>
              <a:buChar char="○"/>
            </a:pPr>
            <a:r>
              <a:rPr lang="nl" sz="1700" dirty="0"/>
              <a:t>Ti</a:t>
            </a:r>
            <a:r>
              <a:rPr lang="nl-BE" sz="1700" dirty="0"/>
              <a:t>me </a:t>
            </a:r>
            <a:r>
              <a:rPr lang="nl-BE" sz="1700" dirty="0" err="1"/>
              <a:t>you</a:t>
            </a:r>
            <a:r>
              <a:rPr lang="nl-BE" sz="1700" dirty="0"/>
              <a:t> </a:t>
            </a:r>
            <a:r>
              <a:rPr lang="nl-BE" sz="1700" dirty="0" err="1"/>
              <a:t>use</a:t>
            </a:r>
            <a:r>
              <a:rPr lang="nl-BE" sz="1700" dirty="0"/>
              <a:t> </a:t>
            </a:r>
            <a:r>
              <a:rPr lang="nl-BE" sz="1700" dirty="0" err="1"/>
              <a:t>to</a:t>
            </a:r>
            <a:r>
              <a:rPr lang="nl-BE" sz="1700" dirty="0"/>
              <a:t> relax, </a:t>
            </a:r>
            <a:r>
              <a:rPr lang="nl-BE" sz="1700" dirty="0" err="1"/>
              <a:t>eat</a:t>
            </a:r>
            <a:r>
              <a:rPr lang="nl-BE" sz="1700" dirty="0"/>
              <a:t>, sleep </a:t>
            </a:r>
            <a:r>
              <a:rPr lang="nl-BE" sz="1700" dirty="0" err="1"/>
              <a:t>and</a:t>
            </a:r>
            <a:r>
              <a:rPr lang="nl-BE" sz="1700" dirty="0"/>
              <a:t> move </a:t>
            </a:r>
            <a:r>
              <a:rPr lang="nl-BE" sz="1700" dirty="0" err="1"/>
              <a:t>around</a:t>
            </a:r>
            <a:r>
              <a:rPr lang="nl-BE" sz="1700" dirty="0"/>
              <a:t>.</a:t>
            </a:r>
            <a:endParaRPr lang="nl" sz="1700" dirty="0"/>
          </a:p>
          <a:p>
            <a:pPr marL="914400" lvl="1" indent="-330200" algn="l" rtl="0">
              <a:spcBef>
                <a:spcPts val="0"/>
              </a:spcBef>
              <a:spcAft>
                <a:spcPts val="0"/>
              </a:spcAft>
              <a:buSzPts val="1600"/>
              <a:buChar char="○"/>
            </a:pPr>
            <a:r>
              <a:rPr lang="nl" sz="1700" dirty="0"/>
              <a:t>You planned this so these are no</a:t>
            </a:r>
            <a:r>
              <a:rPr lang="nl-BE" sz="1700" dirty="0"/>
              <a:t>t lost </a:t>
            </a:r>
            <a:r>
              <a:rPr lang="nl-BE" sz="1700" dirty="0" err="1"/>
              <a:t>hours</a:t>
            </a:r>
            <a:r>
              <a:rPr lang="nl-BE" sz="1700" dirty="0"/>
              <a:t>. These </a:t>
            </a:r>
            <a:r>
              <a:rPr lang="nl-BE" sz="1700" dirty="0" err="1"/>
              <a:t>hours</a:t>
            </a:r>
            <a:r>
              <a:rPr lang="nl-BE" sz="1700" dirty="0"/>
              <a:t> are </a:t>
            </a:r>
            <a:r>
              <a:rPr lang="nl-BE" sz="1700" dirty="0" err="1"/>
              <a:t>also</a:t>
            </a:r>
            <a:r>
              <a:rPr lang="nl-BE" sz="1700" dirty="0"/>
              <a:t> </a:t>
            </a:r>
            <a:r>
              <a:rPr lang="nl-BE" sz="1700" dirty="0" err="1"/>
              <a:t>very</a:t>
            </a:r>
            <a:r>
              <a:rPr lang="nl-BE" sz="1700" dirty="0"/>
              <a:t> important.</a:t>
            </a:r>
            <a:endParaRPr sz="1700" dirty="0"/>
          </a:p>
          <a:p>
            <a:pPr marL="914400" lvl="0" indent="0" algn="l" rtl="0">
              <a:spcBef>
                <a:spcPts val="1200"/>
              </a:spcBef>
              <a:spcAft>
                <a:spcPts val="0"/>
              </a:spcAft>
              <a:buNone/>
            </a:pPr>
            <a:endParaRPr sz="1700" dirty="0"/>
          </a:p>
          <a:p>
            <a:pPr marL="457200" lvl="0" indent="-355600" algn="l" rtl="0">
              <a:spcBef>
                <a:spcPts val="1200"/>
              </a:spcBef>
              <a:spcAft>
                <a:spcPts val="0"/>
              </a:spcAft>
              <a:buSzPts val="2000"/>
              <a:buChar char="●"/>
            </a:pPr>
            <a:r>
              <a:rPr lang="nl" sz="2000" dirty="0"/>
              <a:t>Lost hours</a:t>
            </a:r>
            <a:endParaRPr sz="2000" dirty="0"/>
          </a:p>
          <a:p>
            <a:pPr marL="914400" lvl="1" indent="-330200" algn="l" rtl="0">
              <a:spcBef>
                <a:spcPts val="0"/>
              </a:spcBef>
              <a:spcAft>
                <a:spcPts val="0"/>
              </a:spcAft>
              <a:buSzPts val="1600"/>
              <a:buChar char="○"/>
            </a:pPr>
            <a:r>
              <a:rPr lang="nl" sz="1700" dirty="0"/>
              <a:t>Ti</a:t>
            </a:r>
            <a:r>
              <a:rPr lang="nl-BE" sz="1700" dirty="0"/>
              <a:t>me in </a:t>
            </a:r>
            <a:r>
              <a:rPr lang="nl-BE" sz="1700" dirty="0" err="1"/>
              <a:t>wihch</a:t>
            </a:r>
            <a:r>
              <a:rPr lang="nl-BE" sz="1700" dirty="0"/>
              <a:t> </a:t>
            </a:r>
            <a:r>
              <a:rPr lang="nl-BE" sz="1700" dirty="0" err="1"/>
              <a:t>you</a:t>
            </a:r>
            <a:r>
              <a:rPr lang="nl-BE" sz="1700" dirty="0"/>
              <a:t> </a:t>
            </a:r>
            <a:r>
              <a:rPr lang="nl-BE" sz="1700" dirty="0" err="1"/>
              <a:t>wanted</a:t>
            </a:r>
            <a:r>
              <a:rPr lang="nl-BE" sz="1700" dirty="0"/>
              <a:t> </a:t>
            </a:r>
            <a:r>
              <a:rPr lang="nl-BE" sz="1700" dirty="0" err="1"/>
              <a:t>to</a:t>
            </a:r>
            <a:r>
              <a:rPr lang="nl-BE" sz="1700" dirty="0"/>
              <a:t> </a:t>
            </a:r>
            <a:r>
              <a:rPr lang="nl-BE" sz="1700" dirty="0" err="1"/>
              <a:t>study</a:t>
            </a:r>
            <a:r>
              <a:rPr lang="nl-BE" sz="1700" dirty="0"/>
              <a:t> or relax but </a:t>
            </a:r>
            <a:r>
              <a:rPr lang="nl-BE" sz="1700" dirty="0" err="1"/>
              <a:t>didn’t</a:t>
            </a:r>
            <a:r>
              <a:rPr lang="nl-BE" sz="1700" dirty="0"/>
              <a:t>.</a:t>
            </a:r>
            <a:endParaRPr sz="2400" dirty="0"/>
          </a:p>
          <a:p>
            <a:pPr marL="0" lvl="0" indent="0" algn="l" rtl="0">
              <a:spcBef>
                <a:spcPts val="1200"/>
              </a:spcBef>
              <a:spcAft>
                <a:spcPts val="1200"/>
              </a:spcAft>
              <a:buNone/>
            </a:pPr>
            <a:endParaRPr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r>
              <a:rPr lang="nl" dirty="0"/>
              <a:t>4. </a:t>
            </a:r>
            <a:r>
              <a:rPr lang="nl-BE" dirty="0"/>
              <a:t>Types of </a:t>
            </a:r>
            <a:r>
              <a:rPr lang="nl-BE" dirty="0" err="1"/>
              <a:t>schedules</a:t>
            </a:r>
            <a:br>
              <a:rPr lang="nl-BE" dirty="0"/>
            </a:br>
            <a:endParaRPr dirty="0"/>
          </a:p>
        </p:txBody>
      </p:sp>
      <p:sp>
        <p:nvSpPr>
          <p:cNvPr id="112" name="Google Shape;112;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l-BE" dirty="0" err="1"/>
              <a:t>Tight</a:t>
            </a:r>
            <a:r>
              <a:rPr lang="nl-BE" dirty="0"/>
              <a:t> </a:t>
            </a:r>
            <a:r>
              <a:rPr lang="nl-BE" dirty="0" err="1"/>
              <a:t>schedule</a:t>
            </a:r>
            <a:r>
              <a:rPr lang="nl-BE" dirty="0"/>
              <a:t>		vs. 		Loose planning</a:t>
            </a:r>
            <a:endParaRPr dirty="0"/>
          </a:p>
          <a:p>
            <a:pPr marL="0" lvl="0" indent="0" algn="l" rtl="0">
              <a:spcBef>
                <a:spcPts val="1200"/>
              </a:spcBef>
              <a:spcAft>
                <a:spcPts val="1200"/>
              </a:spcAft>
              <a:buNone/>
            </a:pPr>
            <a:endParaRPr dirty="0"/>
          </a:p>
        </p:txBody>
      </p:sp>
      <p:pic>
        <p:nvPicPr>
          <p:cNvPr id="113" name="Google Shape;113;p21"/>
          <p:cNvPicPr preferRelativeResize="0"/>
          <p:nvPr/>
        </p:nvPicPr>
        <p:blipFill>
          <a:blip r:embed="rId3">
            <a:alphaModFix/>
          </a:blip>
          <a:stretch>
            <a:fillRect/>
          </a:stretch>
        </p:blipFill>
        <p:spPr>
          <a:xfrm>
            <a:off x="135025" y="1738575"/>
            <a:ext cx="4436974" cy="2998243"/>
          </a:xfrm>
          <a:prstGeom prst="rect">
            <a:avLst/>
          </a:prstGeom>
          <a:noFill/>
          <a:ln>
            <a:noFill/>
          </a:ln>
        </p:spPr>
      </p:pic>
      <p:pic>
        <p:nvPicPr>
          <p:cNvPr id="114" name="Google Shape;114;p21"/>
          <p:cNvPicPr preferRelativeResize="0"/>
          <p:nvPr/>
        </p:nvPicPr>
        <p:blipFill>
          <a:blip r:embed="rId4">
            <a:alphaModFix/>
          </a:blip>
          <a:stretch>
            <a:fillRect/>
          </a:stretch>
        </p:blipFill>
        <p:spPr>
          <a:xfrm>
            <a:off x="4659827" y="1875725"/>
            <a:ext cx="4347872" cy="2693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20" name="Google Shape;120;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l-BE" dirty="0"/>
              <a:t>Short or long term </a:t>
            </a:r>
            <a:r>
              <a:rPr lang="nl-BE" dirty="0" err="1"/>
              <a:t>schedules</a:t>
            </a:r>
            <a:r>
              <a:rPr lang="nl-BE" dirty="0"/>
              <a:t> </a:t>
            </a:r>
            <a:endParaRPr dirty="0"/>
          </a:p>
          <a:p>
            <a:pPr marL="0" lvl="0" indent="0" algn="l" rtl="0">
              <a:spcBef>
                <a:spcPts val="1200"/>
              </a:spcBef>
              <a:spcAft>
                <a:spcPts val="1200"/>
              </a:spcAft>
              <a:buNone/>
            </a:pPr>
            <a:r>
              <a:rPr lang="nl-BE" dirty="0"/>
              <a:t>Day, week, </a:t>
            </a:r>
            <a:r>
              <a:rPr lang="nl-BE" dirty="0" err="1"/>
              <a:t>month</a:t>
            </a:r>
            <a:r>
              <a:rPr lang="nl-BE" dirty="0"/>
              <a:t> of semester </a:t>
            </a:r>
            <a:r>
              <a:rPr lang="nl-BE" dirty="0" err="1"/>
              <a:t>schedule</a:t>
            </a:r>
            <a:endParaRPr dirty="0"/>
          </a:p>
        </p:txBody>
      </p:sp>
      <p:pic>
        <p:nvPicPr>
          <p:cNvPr id="121" name="Google Shape;121;p22"/>
          <p:cNvPicPr preferRelativeResize="0"/>
          <p:nvPr/>
        </p:nvPicPr>
        <p:blipFill>
          <a:blip r:embed="rId3">
            <a:alphaModFix/>
          </a:blip>
          <a:stretch>
            <a:fillRect/>
          </a:stretch>
        </p:blipFill>
        <p:spPr>
          <a:xfrm>
            <a:off x="311700" y="2056150"/>
            <a:ext cx="4144125" cy="2934808"/>
          </a:xfrm>
          <a:prstGeom prst="rect">
            <a:avLst/>
          </a:prstGeom>
          <a:noFill/>
          <a:ln>
            <a:noFill/>
          </a:ln>
        </p:spPr>
      </p:pic>
      <p:pic>
        <p:nvPicPr>
          <p:cNvPr id="122" name="Google Shape;122;p22"/>
          <p:cNvPicPr preferRelativeResize="0"/>
          <p:nvPr/>
        </p:nvPicPr>
        <p:blipFill>
          <a:blip r:embed="rId4">
            <a:alphaModFix/>
          </a:blip>
          <a:stretch>
            <a:fillRect/>
          </a:stretch>
        </p:blipFill>
        <p:spPr>
          <a:xfrm>
            <a:off x="4688175" y="2069350"/>
            <a:ext cx="4144126" cy="2908412"/>
          </a:xfrm>
          <a:prstGeom prst="rect">
            <a:avLst/>
          </a:prstGeom>
          <a:noFill/>
          <a:ln>
            <a:noFill/>
          </a:ln>
        </p:spPr>
      </p:pic>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11472</TotalTime>
  <Words>2139</Words>
  <Application>Microsoft Office PowerPoint</Application>
  <PresentationFormat>Diavoorstelling (16:9)</PresentationFormat>
  <Paragraphs>116</Paragraphs>
  <Slides>16</Slides>
  <Notes>16</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16</vt:i4>
      </vt:variant>
    </vt:vector>
  </HeadingPairs>
  <TitlesOfParts>
    <vt:vector size="21" baseType="lpstr">
      <vt:lpstr>Arial</vt:lpstr>
      <vt:lpstr>Roboto</vt:lpstr>
      <vt:lpstr>Oswald</vt:lpstr>
      <vt:lpstr>Average</vt:lpstr>
      <vt:lpstr>Slate</vt:lpstr>
      <vt:lpstr>Planning and organizing</vt:lpstr>
      <vt:lpstr>Info in advance</vt:lpstr>
      <vt:lpstr>What can you expect from this online workshop?</vt:lpstr>
      <vt:lpstr>Current approach</vt:lpstr>
      <vt:lpstr>2.  Information sheet</vt:lpstr>
      <vt:lpstr>3.   Productive hours </vt:lpstr>
      <vt:lpstr>PowerPoint-presentatie</vt:lpstr>
      <vt:lpstr>4. Types of schedules </vt:lpstr>
      <vt:lpstr>PowerPoint-presentatie</vt:lpstr>
      <vt:lpstr>PowerPoint-presentatie</vt:lpstr>
      <vt:lpstr>5. Prepare your schedule </vt:lpstr>
      <vt:lpstr>6. Credits</vt:lpstr>
      <vt:lpstr>Questions?</vt:lpstr>
      <vt:lpstr>PowerPoint-presentatie</vt:lpstr>
      <vt:lpstr>Finally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and organizing</dc:title>
  <dc:creator>AnneLies Bas</dc:creator>
  <cp:lastModifiedBy>AnneLies Bas</cp:lastModifiedBy>
  <cp:revision>20</cp:revision>
  <dcterms:modified xsi:type="dcterms:W3CDTF">2021-05-06T10:54:22Z</dcterms:modified>
</cp:coreProperties>
</file>